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38"/>
  </p:notesMasterIdLst>
  <p:sldIdLst>
    <p:sldId id="256" r:id="rId2"/>
    <p:sldId id="261" r:id="rId3"/>
    <p:sldId id="259" r:id="rId4"/>
    <p:sldId id="257" r:id="rId5"/>
    <p:sldId id="264" r:id="rId6"/>
    <p:sldId id="265" r:id="rId7"/>
    <p:sldId id="268" r:id="rId8"/>
    <p:sldId id="266" r:id="rId9"/>
    <p:sldId id="272" r:id="rId10"/>
    <p:sldId id="269" r:id="rId11"/>
    <p:sldId id="287" r:id="rId12"/>
    <p:sldId id="286" r:id="rId13"/>
    <p:sldId id="267" r:id="rId14"/>
    <p:sldId id="270" r:id="rId15"/>
    <p:sldId id="273" r:id="rId16"/>
    <p:sldId id="294" r:id="rId17"/>
    <p:sldId id="295" r:id="rId18"/>
    <p:sldId id="274" r:id="rId19"/>
    <p:sldId id="296" r:id="rId20"/>
    <p:sldId id="297" r:id="rId21"/>
    <p:sldId id="298" r:id="rId22"/>
    <p:sldId id="279" r:id="rId23"/>
    <p:sldId id="299" r:id="rId24"/>
    <p:sldId id="301" r:id="rId25"/>
    <p:sldId id="302" r:id="rId26"/>
    <p:sldId id="280" r:id="rId27"/>
    <p:sldId id="281" r:id="rId28"/>
    <p:sldId id="284" r:id="rId29"/>
    <p:sldId id="285" r:id="rId30"/>
    <p:sldId id="288" r:id="rId31"/>
    <p:sldId id="278" r:id="rId32"/>
    <p:sldId id="282" r:id="rId33"/>
    <p:sldId id="290" r:id="rId34"/>
    <p:sldId id="292" r:id="rId35"/>
    <p:sldId id="300" r:id="rId36"/>
    <p:sldId id="293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F25DC-42F1-43E5-AA90-A8D1947B0374}" type="datetimeFigureOut">
              <a:rPr lang="cs-CZ" smtClean="0"/>
              <a:t>22. 9. 2022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7A130-B387-4063-9FD0-EB62EAF750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479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7A130-B387-4063-9FD0-EB62EAF7504A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586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25" name="Podnadpis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31" name="Zástupný symbol pro datum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A51F253-59FD-4759-9A53-D2874A4B0725}" type="datetimeFigureOut">
              <a:rPr lang="cs-CZ" smtClean="0"/>
              <a:t>22. 9. 2022</a:t>
            </a:fld>
            <a:endParaRPr lang="cs-CZ"/>
          </a:p>
        </p:txBody>
      </p:sp>
      <p:sp>
        <p:nvSpPr>
          <p:cNvPr id="18" name="Zástupný symbol pro zápatí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89C2FD4-480E-4ACA-938C-E44CC4A82B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F253-59FD-4759-9A53-D2874A4B0725}" type="datetimeFigureOut">
              <a:rPr lang="cs-CZ" smtClean="0"/>
              <a:t>22. 9. 2022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2FD4-480E-4ACA-938C-E44CC4A82B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CA51F253-59FD-4759-9A53-D2874A4B0725}" type="datetimeFigureOut">
              <a:rPr lang="cs-CZ" smtClean="0"/>
              <a:t>22. 9. 2022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89C2FD4-480E-4ACA-938C-E44CC4A82B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F253-59FD-4759-9A53-D2874A4B0725}" type="datetimeFigureOut">
              <a:rPr lang="cs-CZ" smtClean="0"/>
              <a:t>22. 9. 2022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2FD4-480E-4ACA-938C-E44CC4A82B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A51F253-59FD-4759-9A53-D2874A4B0725}" type="datetimeFigureOut">
              <a:rPr lang="cs-CZ" smtClean="0"/>
              <a:t>22. 9. 2022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589C2FD4-480E-4ACA-938C-E44CC4A82B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F253-59FD-4759-9A53-D2874A4B0725}" type="datetimeFigureOut">
              <a:rPr lang="cs-CZ" smtClean="0"/>
              <a:t>22. 9. 2022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2FD4-480E-4ACA-938C-E44CC4A82B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F253-59FD-4759-9A53-D2874A4B0725}" type="datetimeFigureOut">
              <a:rPr lang="cs-CZ" smtClean="0"/>
              <a:t>22. 9. 2022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2FD4-480E-4ACA-938C-E44CC4A82B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F253-59FD-4759-9A53-D2874A4B0725}" type="datetimeFigureOut">
              <a:rPr lang="cs-CZ" smtClean="0"/>
              <a:t>22. 9. 2022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2FD4-480E-4ACA-938C-E44CC4A82B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A51F253-59FD-4759-9A53-D2874A4B0725}" type="datetimeFigureOut">
              <a:rPr lang="cs-CZ" smtClean="0"/>
              <a:t>22. 9. 2022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2FD4-480E-4ACA-938C-E44CC4A82B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F253-59FD-4759-9A53-D2874A4B0725}" type="datetimeFigureOut">
              <a:rPr lang="cs-CZ" smtClean="0"/>
              <a:t>22. 9. 2022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2FD4-480E-4ACA-938C-E44CC4A82B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F253-59FD-4759-9A53-D2874A4B0725}" type="datetimeFigureOut">
              <a:rPr lang="cs-CZ" smtClean="0"/>
              <a:t>22. 9. 2022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2FD4-480E-4ACA-938C-E44CC4A82B11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rázek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nadpis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1" name="Zástupný symbol pro text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7" name="Zástupný symbol pro datum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CA51F253-59FD-4759-9A53-D2874A4B0725}" type="datetimeFigureOut">
              <a:rPr lang="cs-CZ" smtClean="0"/>
              <a:t>22. 9. 2022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89C2FD4-480E-4ACA-938C-E44CC4A82B11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empk.cz/informace/skola-pri-pardubicke-nemocnici-1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3645024"/>
            <a:ext cx="6255488" cy="140298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Škola při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zDravotnickém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zařízení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pardubice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899592" y="2420888"/>
            <a:ext cx="6255488" cy="743507"/>
          </a:xfrm>
        </p:spPr>
        <p:txBody>
          <a:bodyPr anchor="t">
            <a:noAutofit/>
          </a:bodyPr>
          <a:lstStyle/>
          <a:p>
            <a:pPr algn="ctr"/>
            <a:r>
              <a:rPr lang="cs-CZ" sz="2400" b="1" dirty="0">
                <a:solidFill>
                  <a:srgbClr val="7030A0"/>
                </a:solidFill>
                <a:latin typeface="+mj-lt"/>
              </a:rPr>
              <a:t>Speciální mateřská škola, základní škola a praktická škola Pardubice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315" y="764704"/>
            <a:ext cx="18288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95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accent2"/>
                </a:solidFill>
              </a:rPr>
              <a:t>Realizace programu herní specializace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800" dirty="0">
              <a:solidFill>
                <a:schemeClr val="accent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800" dirty="0">
                <a:solidFill>
                  <a:schemeClr val="accent2"/>
                </a:solidFill>
                <a:latin typeface="+mj-lt"/>
              </a:rPr>
              <a:t>Anglie - kolébka celé aktivity</a:t>
            </a:r>
          </a:p>
          <a:p>
            <a:pPr marL="0" indent="0">
              <a:lnSpc>
                <a:spcPct val="90000"/>
              </a:lnSpc>
              <a:buNone/>
            </a:pPr>
            <a:endParaRPr lang="cs-CZ" sz="2800" dirty="0"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800" dirty="0">
                <a:latin typeface="+mj-lt"/>
              </a:rPr>
              <a:t> 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význam herní specializace na odděleních jako součást komplexní péče o dětského pacienta</a:t>
            </a:r>
          </a:p>
          <a:p>
            <a:pPr marL="0" indent="0">
              <a:lnSpc>
                <a:spcPct val="90000"/>
              </a:lnSpc>
              <a:buNone/>
            </a:pPr>
            <a:endParaRPr lang="cs-CZ" sz="2800" dirty="0"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800" dirty="0">
                <a:solidFill>
                  <a:schemeClr val="accent2"/>
                </a:solidFill>
                <a:latin typeface="+mj-lt"/>
              </a:rPr>
              <a:t>spolupráce školy s Pardubickou nemocnicí</a:t>
            </a:r>
          </a:p>
          <a:p>
            <a:pPr marL="0" indent="0">
              <a:lnSpc>
                <a:spcPct val="90000"/>
              </a:lnSpc>
              <a:buNone/>
            </a:pPr>
            <a:endParaRPr lang="cs-CZ" sz="2800" dirty="0">
              <a:solidFill>
                <a:schemeClr val="accent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800" dirty="0">
                <a:solidFill>
                  <a:schemeClr val="accent2"/>
                </a:solidFill>
                <a:latin typeface="+mj-lt"/>
              </a:rPr>
              <a:t>psychická podpora a minimalizace stresu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800" dirty="0">
                <a:solidFill>
                  <a:schemeClr val="accent2"/>
                </a:solidFill>
                <a:latin typeface="+mj-lt"/>
              </a:rPr>
              <a:t>   z hospitalizace</a:t>
            </a:r>
            <a:endParaRPr lang="cs-CZ" dirty="0">
              <a:solidFill>
                <a:schemeClr val="accent2"/>
              </a:solidFill>
              <a:latin typeface="+mj-lt"/>
            </a:endParaRPr>
          </a:p>
          <a:p>
            <a:pPr marL="0" indent="0">
              <a:buNone/>
            </a:pP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3665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7242048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dirty="0">
                <a:solidFill>
                  <a:schemeClr val="accent2"/>
                </a:solidFill>
              </a:rPr>
              <a:t>Oblasti činnosti </a:t>
            </a:r>
            <a:br>
              <a:rPr lang="cs-CZ" sz="2800" dirty="0">
                <a:solidFill>
                  <a:schemeClr val="accent2"/>
                </a:solidFill>
              </a:rPr>
            </a:br>
            <a:r>
              <a:rPr lang="cs-CZ" sz="2800" dirty="0">
                <a:solidFill>
                  <a:schemeClr val="accent2"/>
                </a:solidFill>
              </a:rPr>
              <a:t>herní specializace</a:t>
            </a:r>
            <a:endParaRPr lang="cs-CZ" sz="2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552" y="7533456"/>
            <a:ext cx="3520440" cy="45720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395536" y="1124744"/>
            <a:ext cx="7632848" cy="457200"/>
          </a:xfrm>
        </p:spPr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cs-CZ" dirty="0">
                <a:latin typeface="+mj-lt"/>
              </a:rPr>
              <a:t>Preventivní programy a příprava před pobytem hospitalizací </a:t>
            </a:r>
          </a:p>
        </p:txBody>
      </p:sp>
      <p:pic>
        <p:nvPicPr>
          <p:cNvPr id="14" name="Zástupný obsah 13" descr="Obsah obrázku strom, exteriér, osoba, tráva&#10;&#10;Popis byl vytvořen automaticky">
            <a:extLst>
              <a:ext uri="{FF2B5EF4-FFF2-40B4-BE49-F238E27FC236}">
                <a16:creationId xmlns="" xmlns:a16="http://schemas.microsoft.com/office/drawing/2014/main" id="{DC2524E8-DAFC-460C-AABC-C672A29AEB93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5" y="1809241"/>
            <a:ext cx="3167344" cy="2375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Zástupný obsah 15" descr="Obsah obrázku text, osoba, interiér, dítě&#10;&#10;Popis byl vytvořen automaticky">
            <a:extLst>
              <a:ext uri="{FF2B5EF4-FFF2-40B4-BE49-F238E27FC236}">
                <a16:creationId xmlns="" xmlns:a16="http://schemas.microsoft.com/office/drawing/2014/main" id="{0BDFD520-B883-4C70-92BD-7D7A6AE668A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5" y="4382641"/>
            <a:ext cx="3167344" cy="2375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ázek 17" descr="Obsah obrázku osoba, dítě, malé, mladý&#10;&#10;Popis byl vytvořen automaticky">
            <a:extLst>
              <a:ext uri="{FF2B5EF4-FFF2-40B4-BE49-F238E27FC236}">
                <a16:creationId xmlns="" xmlns:a16="http://schemas.microsoft.com/office/drawing/2014/main" id="{34E8BE51-21B7-4228-A743-1E52491C7D1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350400"/>
            <a:ext cx="3167344" cy="23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Obrázek 21" descr="Obsah obrázku osoba, interiér, skupina, rodina&#10;&#10;Popis byl vytvořen automaticky">
            <a:extLst>
              <a:ext uri="{FF2B5EF4-FFF2-40B4-BE49-F238E27FC236}">
                <a16:creationId xmlns="" xmlns:a16="http://schemas.microsoft.com/office/drawing/2014/main" id="{103BAE09-0492-4827-B6D3-325A7AF9CFAD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09241"/>
            <a:ext cx="3168000" cy="23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0717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43608" y="404664"/>
            <a:ext cx="5616624" cy="241176"/>
          </a:xfrm>
        </p:spPr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cs-CZ" sz="2200" dirty="0">
                <a:latin typeface="+mj-lt"/>
              </a:rPr>
              <a:t>Příprava na zákroky a vyšetření</a:t>
            </a:r>
          </a:p>
        </p:txBody>
      </p:sp>
      <p:pic>
        <p:nvPicPr>
          <p:cNvPr id="8" name="Zástupný symbol pro obsah 7"/>
          <p:cNvPicPr preferRelativeResize="0">
            <a:picLocks noGrp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0" y="3823507"/>
            <a:ext cx="3420000" cy="262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Zástupný obsah 11" descr="Obsah obrázku text, rámeček obrázku&#10;&#10;Popis byl vytvořen automaticky">
            <a:extLst>
              <a:ext uri="{FF2B5EF4-FFF2-40B4-BE49-F238E27FC236}">
                <a16:creationId xmlns="" xmlns:a16="http://schemas.microsoft.com/office/drawing/2014/main" id="{672223A5-6CDF-4949-8DE8-BC9F32B6888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3"/>
          <a:stretch/>
        </p:blipFill>
        <p:spPr>
          <a:xfrm>
            <a:off x="466080" y="1016882"/>
            <a:ext cx="3419841" cy="2618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ázek 15" descr="Obsah obrázku interiér, osoba&#10;&#10;Popis byl vytvořen automaticky">
            <a:extLst>
              <a:ext uri="{FF2B5EF4-FFF2-40B4-BE49-F238E27FC236}">
                <a16:creationId xmlns="" xmlns:a16="http://schemas.microsoft.com/office/drawing/2014/main" id="{829C1A55-79C2-46A9-92CF-2925C43A325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0" t="10849" r="3784" b="-10849"/>
          <a:stretch/>
        </p:blipFill>
        <p:spPr>
          <a:xfrm>
            <a:off x="4177659" y="3823507"/>
            <a:ext cx="3420000" cy="262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 descr="Obsah obrázku text, interiér&#10;&#10;Popis byl vytvořen automaticky">
            <a:extLst>
              <a:ext uri="{FF2B5EF4-FFF2-40B4-BE49-F238E27FC236}">
                <a16:creationId xmlns="" xmlns:a16="http://schemas.microsoft.com/office/drawing/2014/main" id="{57E83336-2867-4E4F-AD31-8F3BCE89D855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659" y="1007039"/>
            <a:ext cx="3420000" cy="2618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4738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239000" cy="792088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accent2"/>
                </a:solidFill>
              </a:rPr>
              <a:t>Součásti školy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40768"/>
            <a:ext cx="7920880" cy="511256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 sz="3600" dirty="0"/>
              <a:t> </a:t>
            </a: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mateřská škola - </a:t>
            </a:r>
            <a:r>
              <a:rPr lang="cs-CZ" sz="2800" dirty="0">
                <a:latin typeface="+mj-lt"/>
              </a:rPr>
              <a:t>2 třídy</a:t>
            </a:r>
          </a:p>
          <a:p>
            <a:pPr>
              <a:buFont typeface="Wingdings" pitchFamily="2" charset="2"/>
              <a:buChar char="v"/>
            </a:pPr>
            <a:r>
              <a:rPr lang="cs-CZ" sz="3600" dirty="0">
                <a:latin typeface="+mj-lt"/>
              </a:rPr>
              <a:t> </a:t>
            </a: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základní škola - </a:t>
            </a:r>
            <a:r>
              <a:rPr lang="cs-CZ" sz="2800" dirty="0">
                <a:latin typeface="+mj-lt"/>
              </a:rPr>
              <a:t>2 třídy</a:t>
            </a:r>
          </a:p>
          <a:p>
            <a:pPr marL="0" indent="0">
              <a:buNone/>
            </a:pPr>
            <a:endParaRPr lang="cs-CZ" sz="2800" dirty="0">
              <a:latin typeface="+mj-lt"/>
            </a:endParaRPr>
          </a:p>
          <a:p>
            <a:pPr>
              <a:buFont typeface="Wingdings" pitchFamily="2" charset="2"/>
              <a:buChar char="v"/>
            </a:pP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Škola pracuje na dětské chirurgii a dětském oddělení</a:t>
            </a:r>
          </a:p>
          <a:p>
            <a:pPr>
              <a:buFont typeface="Wingdings" pitchFamily="2" charset="2"/>
              <a:buChar char="v"/>
            </a:pPr>
            <a:r>
              <a:rPr lang="cs-CZ" sz="2800" dirty="0">
                <a:latin typeface="+mj-lt"/>
              </a:rPr>
              <a:t>Všechny součásti školy pracují dle  navazujících vzdělávacích programů </a:t>
            </a:r>
          </a:p>
          <a:p>
            <a:pPr marL="0" indent="0" algn="ctr">
              <a:buNone/>
            </a:pPr>
            <a:r>
              <a:rPr lang="cs-CZ" sz="2800" b="1" dirty="0">
                <a:solidFill>
                  <a:schemeClr val="accent2"/>
                </a:solidFill>
                <a:latin typeface="+mj-lt"/>
              </a:rPr>
              <a:t>  „Škola s úsměvem“ </a:t>
            </a:r>
          </a:p>
          <a:p>
            <a:pPr marL="0" indent="0">
              <a:buNone/>
            </a:pPr>
            <a:r>
              <a:rPr lang="cs-CZ" sz="2800" dirty="0">
                <a:latin typeface="+mj-lt"/>
              </a:rPr>
              <a:t>  se specifikací pro jednotlivé věkové skupiny.</a:t>
            </a:r>
          </a:p>
          <a:p>
            <a:pPr>
              <a:buFont typeface="Wingdings" pitchFamily="2" charset="2"/>
              <a:buChar char="v"/>
            </a:pPr>
            <a:endParaRPr lang="cs-CZ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2668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92696"/>
            <a:ext cx="7239000" cy="5763040"/>
          </a:xfrm>
        </p:spPr>
        <p:txBody>
          <a:bodyPr/>
          <a:lstStyle/>
          <a:p>
            <a:pPr marL="0" indent="0">
              <a:buNone/>
            </a:pPr>
            <a:r>
              <a:rPr lang="cs-CZ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„</a:t>
            </a:r>
            <a:r>
              <a:rPr lang="cs-CZ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Úsměv nestojí nic a vynáší mnoho, obohacuje toho, kdo ho přijímá, aniž by ochuzoval toho, kdo ho daruje. </a:t>
            </a:r>
          </a:p>
          <a:p>
            <a:pPr marL="0" indent="0">
              <a:buNone/>
            </a:pPr>
            <a:r>
              <a:rPr lang="cs-CZ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Trvá chvilku, ale vzpomínka na něj bývá stálá.“</a:t>
            </a:r>
          </a:p>
          <a:p>
            <a:pPr marL="0" indent="0">
              <a:buNone/>
            </a:pPr>
            <a:endParaRPr lang="cs-CZ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6" name="Obrázek 5" descr="Obsah obrázku text, interiér&#10;&#10;Popis byl vytvořen automaticky">
            <a:extLst>
              <a:ext uri="{FF2B5EF4-FFF2-40B4-BE49-F238E27FC236}">
                <a16:creationId xmlns="" xmlns:a16="http://schemas.microsoft.com/office/drawing/2014/main" id="{1ECADEB6-104B-4DAE-A4B7-FEA2F01CA0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" r="58"/>
          <a:stretch/>
        </p:blipFill>
        <p:spPr>
          <a:xfrm>
            <a:off x="431725" y="3645024"/>
            <a:ext cx="3384376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8" descr="Obsah obrázku text, osoba, interiér, dítě&#10;&#10;Popis byl vytvořen automaticky">
            <a:extLst>
              <a:ext uri="{FF2B5EF4-FFF2-40B4-BE49-F238E27FC236}">
                <a16:creationId xmlns="" xmlns:a16="http://schemas.microsoft.com/office/drawing/2014/main" id="{F1DA9B80-02F2-4164-8872-D88743EF7CD8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645304"/>
            <a:ext cx="3384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3270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9590" y="-27919"/>
            <a:ext cx="7242048" cy="948720"/>
          </a:xfrm>
        </p:spPr>
        <p:txBody>
          <a:bodyPr>
            <a:normAutofit/>
          </a:bodyPr>
          <a:lstStyle/>
          <a:p>
            <a:pPr algn="ctr"/>
            <a:r>
              <a:rPr lang="cs-CZ" sz="3600" dirty="0" err="1" smtClean="0">
                <a:solidFill>
                  <a:schemeClr val="accent2"/>
                </a:solidFill>
              </a:rPr>
              <a:t>VÝuka</a:t>
            </a:r>
            <a:endParaRPr lang="cs-CZ" sz="3600" dirty="0">
              <a:solidFill>
                <a:schemeClr val="accent2"/>
              </a:solidFill>
            </a:endParaRPr>
          </a:p>
        </p:txBody>
      </p:sp>
      <p:pic>
        <p:nvPicPr>
          <p:cNvPr id="12" name="Zástupný obsah 11" descr="Obsah obrázku patro, osoba, stůl, jídelní stůl&#10;&#10;Popis byl vytvořen automaticky">
            <a:extLst>
              <a:ext uri="{FF2B5EF4-FFF2-40B4-BE49-F238E27FC236}">
                <a16:creationId xmlns="" xmlns:a16="http://schemas.microsoft.com/office/drawing/2014/main" id="{0AE30DB0-686D-4319-9EAC-7B8C7EB08F93}"/>
              </a:ext>
            </a:extLst>
          </p:cNvPr>
          <p:cNvPicPr preferRelativeResize="0"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8" y="1110463"/>
            <a:ext cx="3362400" cy="269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ázek 13" descr="Obsah obrázku text, pracovní stůl&#10;&#10;Popis byl vytvořen automaticky">
            <a:extLst>
              <a:ext uri="{FF2B5EF4-FFF2-40B4-BE49-F238E27FC236}">
                <a16:creationId xmlns="" xmlns:a16="http://schemas.microsoft.com/office/drawing/2014/main" id="{30D730F2-31D2-471E-BDB0-220BCFEF34EC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8" y="3996525"/>
            <a:ext cx="3362400" cy="269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ázek 15" descr="Obsah obrázku text, stůl, interiér, osoba&#10;&#10;Popis byl vytvořen automaticky">
            <a:extLst>
              <a:ext uri="{FF2B5EF4-FFF2-40B4-BE49-F238E27FC236}">
                <a16:creationId xmlns="" xmlns:a16="http://schemas.microsoft.com/office/drawing/2014/main" id="{76107E78-C8BC-475B-B96D-D81285FB5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8" b="3609"/>
          <a:stretch/>
        </p:blipFill>
        <p:spPr>
          <a:xfrm>
            <a:off x="464532" y="1084989"/>
            <a:ext cx="3361660" cy="2697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ázek 2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2" y="3947055"/>
            <a:ext cx="3362400" cy="269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3087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B065C60-9E97-438D-9D9F-92826E1F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7242048" cy="720080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PROJEKTOVÉ VYUČOVÁNÍ</a:t>
            </a:r>
            <a:endParaRPr lang="cs-CZ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Obrázek 3" descr="Obsah obrázku text, osoba, interiér&#10;&#10;Popis byl vytvořen automaticky">
            <a:extLst>
              <a:ext uri="{FF2B5EF4-FFF2-40B4-BE49-F238E27FC236}">
                <a16:creationId xmlns="" xmlns:a16="http://schemas.microsoft.com/office/drawing/2014/main" id="{BFBCD416-7AF0-4424-87D3-CC48DC953F0B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72" y="1586322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="" xmlns:a16="http://schemas.microsoft.com/office/drawing/2014/main" id="{CDB6AC58-4C94-41AE-9615-EE2D84565512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65" y="4247280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ázek 7" descr="Obsah obrázku text, patro, interiér, osoba&#10;&#10;Popis byl vytvořen automaticky">
            <a:extLst>
              <a:ext uri="{FF2B5EF4-FFF2-40B4-BE49-F238E27FC236}">
                <a16:creationId xmlns="" xmlns:a16="http://schemas.microsoft.com/office/drawing/2014/main" id="{777C7139-4EC1-484A-9462-40C4D567F38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6" t="6253" r="8249" b="10700"/>
          <a:stretch/>
        </p:blipFill>
        <p:spPr>
          <a:xfrm>
            <a:off x="4555272" y="4247280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ek 9" descr="Obsah obrázku text, interiér, stůl, pracovní&#10;&#10;Popis byl vytvořen automaticky">
            <a:extLst>
              <a:ext uri="{FF2B5EF4-FFF2-40B4-BE49-F238E27FC236}">
                <a16:creationId xmlns="" xmlns:a16="http://schemas.microsoft.com/office/drawing/2014/main" id="{31C11898-C123-465B-B8C3-6CB2F53DBB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38"/>
          <a:stretch/>
        </p:blipFill>
        <p:spPr>
          <a:xfrm>
            <a:off x="780065" y="1558132"/>
            <a:ext cx="3143863" cy="2444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8443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="" xmlns:a16="http://schemas.microsoft.com/office/drawing/2014/main" id="{9B39A009-A089-4034-B97E-5DF899C3F1C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" r="4725"/>
          <a:stretch/>
        </p:blipFill>
        <p:spPr>
          <a:xfrm rot="10800000">
            <a:off x="4668274" y="759828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="" xmlns:a16="http://schemas.microsoft.com/office/drawing/2014/main" id="{7F5FF2E9-B07A-4575-A92E-4E42C3717474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96" y="759827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E67CC648-78DB-460C-AAA9-48975B9E6354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96" y="3653772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8" descr="Obsah obrázku osoba&#10;&#10;Popis byl vytvořen automaticky">
            <a:extLst>
              <a:ext uri="{FF2B5EF4-FFF2-40B4-BE49-F238E27FC236}">
                <a16:creationId xmlns="" xmlns:a16="http://schemas.microsoft.com/office/drawing/2014/main" id="{0B01482B-9847-4057-8CBE-9CCA75033D70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10" y="3653772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8313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7242048" cy="1008112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>
                <a:solidFill>
                  <a:schemeClr val="accent2"/>
                </a:solidFill>
              </a:rPr>
              <a:t>ČINNOSTI V MATEŘSKÉ ŠKOLE</a:t>
            </a:r>
            <a:endParaRPr lang="cs-CZ" sz="3600" dirty="0">
              <a:solidFill>
                <a:schemeClr val="accent2"/>
              </a:solidFill>
            </a:endParaRPr>
          </a:p>
        </p:txBody>
      </p:sp>
      <p:pic>
        <p:nvPicPr>
          <p:cNvPr id="14" name="Zástupný obsah 13" descr="Obsah obrázku text, interiér, osoba, zeď&#10;&#10;Popis byl vytvořen automaticky">
            <a:extLst>
              <a:ext uri="{FF2B5EF4-FFF2-40B4-BE49-F238E27FC236}">
                <a16:creationId xmlns="" xmlns:a16="http://schemas.microsoft.com/office/drawing/2014/main" id="{142DABD6-93D5-4B7B-AB10-1B14340324C7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58697"/>
            <a:ext cx="3384000" cy="253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Zástupný obsah 11" descr="Obsah obrázku interiér, patro, stůl, zeď&#10;&#10;Popis byl vytvořen automaticky">
            <a:extLst>
              <a:ext uri="{FF2B5EF4-FFF2-40B4-BE49-F238E27FC236}">
                <a16:creationId xmlns="" xmlns:a16="http://schemas.microsoft.com/office/drawing/2014/main" id="{25B65774-52CC-4552-BAD3-D77B2947DF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84" y="1158415"/>
            <a:ext cx="3384376" cy="25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ázek 15" descr="Obsah obrázku text, interiér, dítě, hračka&#10;&#10;Popis byl vytvořen automaticky">
            <a:extLst>
              <a:ext uri="{FF2B5EF4-FFF2-40B4-BE49-F238E27FC236}">
                <a16:creationId xmlns="" xmlns:a16="http://schemas.microsoft.com/office/drawing/2014/main" id="{B1775C1C-D04E-47C6-8A4B-2E73FA7BCDDA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987386"/>
            <a:ext cx="3384000" cy="253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ázek 17" descr="Obsah obrázku text, interiér, osoba, mladý&#10;&#10;Popis byl vytvořen automaticky">
            <a:extLst>
              <a:ext uri="{FF2B5EF4-FFF2-40B4-BE49-F238E27FC236}">
                <a16:creationId xmlns="" xmlns:a16="http://schemas.microsoft.com/office/drawing/2014/main" id="{DDDE44EA-62F7-4FC4-A02C-40811156A979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60" y="3987386"/>
            <a:ext cx="3384000" cy="253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0607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EC5C16C-AB78-4736-90FB-67194D06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04704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Tvoříme</a:t>
            </a:r>
            <a:endParaRPr lang="cs-CZ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Obrázek 5" descr="Obsah obrázku osoba, dítě, skupina, rodina&#10;&#10;Popis byl vytvořen automaticky">
            <a:extLst>
              <a:ext uri="{FF2B5EF4-FFF2-40B4-BE49-F238E27FC236}">
                <a16:creationId xmlns="" xmlns:a16="http://schemas.microsoft.com/office/drawing/2014/main" id="{4BD392C0-61C8-4044-9DFB-31A30449FB82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88" y="1362461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01DEC843-6A2B-494D-A852-91FD02090649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48" y="1369875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ek 9" descr="Obsah obrázku text, osoba, interiér, dítě&#10;&#10;Popis byl vytvořen automaticky">
            <a:extLst>
              <a:ext uri="{FF2B5EF4-FFF2-40B4-BE49-F238E27FC236}">
                <a16:creationId xmlns="" xmlns:a16="http://schemas.microsoft.com/office/drawing/2014/main" id="{B07E5F3E-9B64-47FC-90B2-9E3ED6753503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88" y="4059406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ázek 13" descr="Obsah obrázku text, osoba, dítě, interiér&#10;&#10;Popis byl vytvořen automaticky">
            <a:extLst>
              <a:ext uri="{FF2B5EF4-FFF2-40B4-BE49-F238E27FC236}">
                <a16:creationId xmlns="" xmlns:a16="http://schemas.microsoft.com/office/drawing/2014/main" id="{01074FB7-8D54-4D8C-A1CC-06207DF2C413}"/>
              </a:ext>
            </a:extLst>
          </p:cNvPr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8" y="4067378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1091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723900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accent2"/>
                </a:solidFill>
              </a:rPr>
              <a:t>Historie školy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131712"/>
            <a:ext cx="7239000" cy="5249616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cs-CZ" sz="2800" dirty="0">
                <a:solidFill>
                  <a:srgbClr val="7030A0"/>
                </a:solidFill>
                <a:latin typeface="+mj-lt"/>
              </a:rPr>
              <a:t>Škola založena roku 1955.</a:t>
            </a:r>
          </a:p>
          <a:p>
            <a:pPr>
              <a:buFont typeface="Wingdings" pitchFamily="2" charset="2"/>
              <a:buChar char="v"/>
            </a:pPr>
            <a:r>
              <a:rPr lang="cs-CZ" sz="2800" b="1" dirty="0">
                <a:solidFill>
                  <a:srgbClr val="7030A0"/>
                </a:solidFill>
                <a:latin typeface="+mj-lt"/>
              </a:rPr>
              <a:t>Zakladatel školy PhDr. Jan </a:t>
            </a:r>
            <a:r>
              <a:rPr lang="cs-CZ" sz="2800" b="1" dirty="0" err="1">
                <a:solidFill>
                  <a:srgbClr val="7030A0"/>
                </a:solidFill>
                <a:latin typeface="+mj-lt"/>
              </a:rPr>
              <a:t>Hiblbauer</a:t>
            </a:r>
            <a:r>
              <a:rPr lang="cs-CZ" sz="2800" b="1" dirty="0">
                <a:solidFill>
                  <a:srgbClr val="7030A0"/>
                </a:solidFill>
                <a:latin typeface="+mj-lt"/>
              </a:rPr>
              <a:t>.</a:t>
            </a:r>
          </a:p>
          <a:p>
            <a:pPr marL="0" indent="0">
              <a:buNone/>
            </a:pPr>
            <a:endParaRPr lang="cs-CZ" sz="36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cs-CZ" sz="36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cs-CZ" sz="3600" dirty="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Char char="v"/>
            </a:pPr>
            <a:endParaRPr lang="cs-CZ" sz="2800" dirty="0">
              <a:solidFill>
                <a:schemeClr val="accent2"/>
              </a:solidFill>
              <a:latin typeface="+mj-lt"/>
            </a:endParaRPr>
          </a:p>
          <a:p>
            <a:pPr>
              <a:buFont typeface="Wingdings" pitchFamily="2" charset="2"/>
              <a:buChar char="v"/>
            </a:pPr>
            <a:endParaRPr lang="cs-CZ" sz="2800" dirty="0">
              <a:solidFill>
                <a:schemeClr val="accent2"/>
              </a:solidFill>
              <a:latin typeface="+mj-lt"/>
            </a:endParaRPr>
          </a:p>
          <a:p>
            <a:pPr>
              <a:buFont typeface="Wingdings" pitchFamily="2" charset="2"/>
              <a:buChar char="v"/>
            </a:pPr>
            <a:endParaRPr lang="cs-CZ" sz="2800" dirty="0">
              <a:solidFill>
                <a:schemeClr val="accent2"/>
              </a:solidFill>
              <a:latin typeface="+mj-lt"/>
            </a:endParaRPr>
          </a:p>
          <a:p>
            <a:pPr>
              <a:buFont typeface="Wingdings" pitchFamily="2" charset="2"/>
              <a:buChar char="v"/>
            </a:pPr>
            <a:r>
              <a:rPr lang="cs-CZ" sz="2800" dirty="0">
                <a:solidFill>
                  <a:schemeClr val="accent2"/>
                </a:solidFill>
                <a:latin typeface="+mj-lt"/>
              </a:rPr>
              <a:t>Učitelé se stali často jediným spojením s vnějším světem a s běžným životem. </a:t>
            </a:r>
          </a:p>
          <a:p>
            <a:pPr marL="0" indent="0">
              <a:buNone/>
            </a:pPr>
            <a:endParaRPr lang="cs-CZ" sz="36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51" y="2276872"/>
            <a:ext cx="3437572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1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zeď, ložnice, místnost&#10;&#10;Popis byl vytvořen automaticky">
            <a:extLst>
              <a:ext uri="{FF2B5EF4-FFF2-40B4-BE49-F238E27FC236}">
                <a16:creationId xmlns="" xmlns:a16="http://schemas.microsoft.com/office/drawing/2014/main" id="{6A1B2B2C-C621-443F-9424-07C049BEC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077072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 descr="Obsah obrázku text, osoba, interiér, stůl&#10;&#10;Popis byl vytvořen automaticky">
            <a:extLst>
              <a:ext uri="{FF2B5EF4-FFF2-40B4-BE49-F238E27FC236}">
                <a16:creationId xmlns="" xmlns:a16="http://schemas.microsoft.com/office/drawing/2014/main" id="{96B71E2B-13C6-4F03-AF42-8DFC8B8AD7F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/>
        </p:blipFill>
        <p:spPr>
          <a:xfrm>
            <a:off x="4572000" y="390776"/>
            <a:ext cx="3214800" cy="3387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 descr="Obsah obrázku text, interiér&#10;&#10;Popis byl vytvořen automaticky">
            <a:extLst>
              <a:ext uri="{FF2B5EF4-FFF2-40B4-BE49-F238E27FC236}">
                <a16:creationId xmlns="" xmlns:a16="http://schemas.microsoft.com/office/drawing/2014/main" id="{D719B7ED-757C-4CC9-8F53-43510976FC6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59"/>
          <a:stretch/>
        </p:blipFill>
        <p:spPr>
          <a:xfrm rot="5400000">
            <a:off x="418663" y="390911"/>
            <a:ext cx="3216077" cy="338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9798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D976E91-2A65-47E5-AEBA-42C3AEF21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76712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>
                <a:solidFill>
                  <a:schemeClr val="bg2">
                    <a:lumMod val="75000"/>
                  </a:schemeClr>
                </a:solidFill>
              </a:rPr>
              <a:t>Zpíváme</a:t>
            </a:r>
            <a:endParaRPr lang="cs-CZ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Obrázek 3" descr="Obsah obrázku text, interiér, přeplněné&#10;&#10;Popis byl vytvořen automaticky">
            <a:extLst>
              <a:ext uri="{FF2B5EF4-FFF2-40B4-BE49-F238E27FC236}">
                <a16:creationId xmlns="" xmlns:a16="http://schemas.microsoft.com/office/drawing/2014/main" id="{A0B872CF-8BCC-464C-BF59-0C71258DF308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195" y="1312871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 descr="Obsah obrázku patro, zeď, interiér, jídelní stůl&#10;&#10;Popis byl vytvořen automaticky">
            <a:extLst>
              <a:ext uri="{FF2B5EF4-FFF2-40B4-BE49-F238E27FC236}">
                <a16:creationId xmlns="" xmlns:a16="http://schemas.microsoft.com/office/drawing/2014/main" id="{9BA70FC4-8E52-4D3B-90E8-1560AC4D4A1D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6" y="1312871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ázek 7" descr="Obsah obrázku text, osoba, místnost&#10;&#10;Popis byl vytvořen automaticky">
            <a:extLst>
              <a:ext uri="{FF2B5EF4-FFF2-40B4-BE49-F238E27FC236}">
                <a16:creationId xmlns="" xmlns:a16="http://schemas.microsoft.com/office/drawing/2014/main" id="{05C65B59-FCED-4F61-B919-A666EC97CE53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99" y="4175447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ek 9" descr="Obsah obrázku text, interiér, zeď, patro&#10;&#10;Popis byl vytvořen automaticky">
            <a:extLst>
              <a:ext uri="{FF2B5EF4-FFF2-40B4-BE49-F238E27FC236}">
                <a16:creationId xmlns="" xmlns:a16="http://schemas.microsoft.com/office/drawing/2014/main" id="{01D4C292-9608-4B41-86DF-1F0FEB1CE5B3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48" y="4175447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530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8153" y="141744"/>
            <a:ext cx="7239000" cy="6527616"/>
          </a:xfrm>
        </p:spPr>
        <p:txBody>
          <a:bodyPr/>
          <a:lstStyle/>
          <a:p>
            <a:pPr lvl="0">
              <a:buFont typeface="Wingdings" pitchFamily="2" charset="2"/>
              <a:buChar char="v"/>
            </a:pPr>
            <a:r>
              <a:rPr lang="cs-CZ" sz="2400" dirty="0">
                <a:solidFill>
                  <a:srgbClr val="7030A0"/>
                </a:solidFill>
                <a:latin typeface="+mj-lt"/>
              </a:rPr>
              <a:t>Za dětmi se zajímavými programy přicházejí pracovníci Ekocentra Paleta a DDM BETA</a:t>
            </a:r>
          </a:p>
          <a:p>
            <a:pPr marL="0" indent="0">
              <a:buNone/>
            </a:pPr>
            <a:endParaRPr lang="cs-CZ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8" name="Obrázek 7" descr="Obsah obrázku osoba, interiér, skupina, lidé&#10;&#10;Popis byl vytvořen automaticky">
            <a:extLst>
              <a:ext uri="{FF2B5EF4-FFF2-40B4-BE49-F238E27FC236}">
                <a16:creationId xmlns="" xmlns:a16="http://schemas.microsoft.com/office/drawing/2014/main" id="{CAAE5CB9-D405-41A3-BE29-A66BA70DF5AF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271" y="1264461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 descr="Obsah obrázku text, osoba, stůl, interiér&#10;&#10;Popis byl vytvořen automaticky">
            <a:extLst>
              <a:ext uri="{FF2B5EF4-FFF2-40B4-BE49-F238E27FC236}">
                <a16:creationId xmlns="" xmlns:a16="http://schemas.microsoft.com/office/drawing/2014/main" id="{CB3098AA-E38B-4D04-BF46-FACB6B71F97D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65" y="1264461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ázek 12" descr="Obsah obrázku text, osoba, interiér, dítě&#10;&#10;Popis byl vytvořen automaticky">
            <a:extLst>
              <a:ext uri="{FF2B5EF4-FFF2-40B4-BE49-F238E27FC236}">
                <a16:creationId xmlns="" xmlns:a16="http://schemas.microsoft.com/office/drawing/2014/main" id="{466E2999-AAD3-4309-BC62-C4DD8DA274DF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271" y="3966910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ázek 14" descr="Obsah obrázku text, osoba, interiér, stůl&#10;&#10;Popis byl vytvořen automaticky">
            <a:extLst>
              <a:ext uri="{FF2B5EF4-FFF2-40B4-BE49-F238E27FC236}">
                <a16:creationId xmlns="" xmlns:a16="http://schemas.microsoft.com/office/drawing/2014/main" id="{A1804D5A-DE12-4327-B54D-220427A1AB90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65" y="3948594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1062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skupina&#10;&#10;Popis byl vytvořen automaticky">
            <a:extLst>
              <a:ext uri="{FF2B5EF4-FFF2-40B4-BE49-F238E27FC236}">
                <a16:creationId xmlns="" xmlns:a16="http://schemas.microsoft.com/office/drawing/2014/main" id="{F2DC4C51-AEFB-493D-B9A0-BE4138CE81EF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69" y="740525"/>
            <a:ext cx="3322800" cy="249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 descr="Obsah obrázku osoba, stůl, interiér, skupina&#10;&#10;Popis byl vytvořen automaticky">
            <a:extLst>
              <a:ext uri="{FF2B5EF4-FFF2-40B4-BE49-F238E27FC236}">
                <a16:creationId xmlns="" xmlns:a16="http://schemas.microsoft.com/office/drawing/2014/main" id="{F75D32F8-C834-43DC-A489-C8D755EDDC26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0" y="740526"/>
            <a:ext cx="3322800" cy="249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 descr="Obsah obrázku osoba, interiér&#10;&#10;Popis byl vytvořen automaticky">
            <a:extLst>
              <a:ext uri="{FF2B5EF4-FFF2-40B4-BE49-F238E27FC236}">
                <a16:creationId xmlns="" xmlns:a16="http://schemas.microsoft.com/office/drawing/2014/main" id="{CDA1E2A5-50D6-4215-8015-5FEA1CA268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1" y="3906955"/>
            <a:ext cx="3323860" cy="2492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 descr="Obsah obrázku osoba, interiér, skupina, lidé&#10;&#10;Popis byl vytvořen automaticky">
            <a:extLst>
              <a:ext uri="{FF2B5EF4-FFF2-40B4-BE49-F238E27FC236}">
                <a16:creationId xmlns="" xmlns:a16="http://schemas.microsoft.com/office/drawing/2014/main" id="{56C435F2-8796-4E8C-B1C8-2F89E210CE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55" y="3906955"/>
            <a:ext cx="3323861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4738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E863119-13E3-4987-B1F2-2D0BA597F5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7067128" cy="5649491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>
                <a:solidFill>
                  <a:srgbClr val="0070C0"/>
                </a:solidFill>
                <a:latin typeface="+mj-lt"/>
              </a:rPr>
              <a:t>S</a:t>
            </a:r>
            <a:r>
              <a:rPr lang="cs-CZ" sz="2400" dirty="0">
                <a:solidFill>
                  <a:srgbClr val="0070C0"/>
                </a:solidFill>
                <a:latin typeface="+mj-lt"/>
              </a:rPr>
              <a:t>vé </a:t>
            </a:r>
            <a:r>
              <a:rPr lang="cs-CZ" sz="2400" dirty="0" smtClean="0">
                <a:solidFill>
                  <a:srgbClr val="0070C0"/>
                </a:solidFill>
                <a:latin typeface="+mj-lt"/>
              </a:rPr>
              <a:t>preventivní </a:t>
            </a:r>
            <a:r>
              <a:rPr lang="cs-CZ" sz="2400" dirty="0">
                <a:solidFill>
                  <a:srgbClr val="0070C0"/>
                </a:solidFill>
                <a:latin typeface="+mj-lt"/>
              </a:rPr>
              <a:t>programy předvádějí pravidelně hasiči a strážníci Městské policie Pardubice</a:t>
            </a:r>
          </a:p>
          <a:p>
            <a:pPr marL="0" indent="0">
              <a:buNone/>
            </a:pPr>
            <a:endParaRPr lang="cs-CZ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8" name="Zástupný obsah 7" descr="Obsah obrázku osoba, interiér, stojící&#10;&#10;Popis byl vytvořen automaticky">
            <a:extLst>
              <a:ext uri="{FF2B5EF4-FFF2-40B4-BE49-F238E27FC236}">
                <a16:creationId xmlns="" xmlns:a16="http://schemas.microsoft.com/office/drawing/2014/main" id="{BD9588BB-8BC1-4DFC-A568-266298E202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86415"/>
            <a:ext cx="1834345" cy="2445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ek 9" descr="Obsah obrázku osoba, interiér&#10;&#10;Popis byl vytvořen automaticky">
            <a:extLst>
              <a:ext uri="{FF2B5EF4-FFF2-40B4-BE49-F238E27FC236}">
                <a16:creationId xmlns="" xmlns:a16="http://schemas.microsoft.com/office/drawing/2014/main" id="{8BE3322E-8576-4181-889B-A550E90D64A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37" y="4203775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ek 11" descr="Obsah obrázku text, osoba, interiér, skupina&#10;&#10;Popis byl vytvořen automaticky">
            <a:extLst>
              <a:ext uri="{FF2B5EF4-FFF2-40B4-BE49-F238E27FC236}">
                <a16:creationId xmlns="" xmlns:a16="http://schemas.microsoft.com/office/drawing/2014/main" id="{7132BC47-4C30-4E79-AE65-A3375A440DDE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81" y="1486415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ázek 13" descr="Obsah obrázku text, interiér, osoba, okno&#10;&#10;Popis byl vytvořen automaticky">
            <a:extLst>
              <a:ext uri="{FF2B5EF4-FFF2-40B4-BE49-F238E27FC236}">
                <a16:creationId xmlns="" xmlns:a16="http://schemas.microsoft.com/office/drawing/2014/main" id="{3D5A70A3-F47F-4FC7-A879-2C6FFD0993BF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0" y="4203775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6320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, osoba, místnost&#10;&#10;Popis byl vytvořen automaticky">
            <a:extLst>
              <a:ext uri="{FF2B5EF4-FFF2-40B4-BE49-F238E27FC236}">
                <a16:creationId xmlns="" xmlns:a16="http://schemas.microsoft.com/office/drawing/2014/main" id="{40202879-C57B-4EBF-B417-8C3C35966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50" y="3782698"/>
            <a:ext cx="3259201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 descr="Obsah obrázku text, osoba&#10;&#10;Popis byl vytvořen automaticky">
            <a:extLst>
              <a:ext uri="{FF2B5EF4-FFF2-40B4-BE49-F238E27FC236}">
                <a16:creationId xmlns="" xmlns:a16="http://schemas.microsoft.com/office/drawing/2014/main" id="{DBF71935-5617-4709-AB9B-4976DE795D2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82698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 descr="Obsah obrázku dítě, osoba, interiér, chlapec&#10;&#10;Popis byl vytvořen automaticky">
            <a:extLst>
              <a:ext uri="{FF2B5EF4-FFF2-40B4-BE49-F238E27FC236}">
                <a16:creationId xmlns="" xmlns:a16="http://schemas.microsoft.com/office/drawing/2014/main" id="{C78E5CA7-2B24-44B9-9AD8-B3C5B99D60E1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08171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8" descr="Obsah obrázku osoba, interiér, skupina, lidé&#10;&#10;Popis byl vytvořen automaticky">
            <a:extLst>
              <a:ext uri="{FF2B5EF4-FFF2-40B4-BE49-F238E27FC236}">
                <a16:creationId xmlns="" xmlns:a16="http://schemas.microsoft.com/office/drawing/2014/main" id="{969A491F-CA89-4477-86C3-54B11B387916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51" y="1008171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7573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8530" y="332656"/>
            <a:ext cx="7239000" cy="6525344"/>
          </a:xfrm>
        </p:spPr>
        <p:txBody>
          <a:bodyPr/>
          <a:lstStyle/>
          <a:p>
            <a:pPr lvl="0" algn="ctr">
              <a:buFont typeface="Wingdings" pitchFamily="2" charset="2"/>
              <a:buChar char="v"/>
            </a:pPr>
            <a:r>
              <a:rPr lang="cs-CZ" sz="2400" dirty="0" smtClean="0">
                <a:solidFill>
                  <a:srgbClr val="7030A0"/>
                </a:solidFill>
                <a:latin typeface="+mj-lt"/>
              </a:rPr>
              <a:t>Odbouráváme  stress  </a:t>
            </a:r>
            <a:r>
              <a:rPr lang="cs-CZ" sz="2400" dirty="0">
                <a:solidFill>
                  <a:srgbClr val="7030A0"/>
                </a:solidFill>
                <a:latin typeface="+mj-lt"/>
              </a:rPr>
              <a:t>s </a:t>
            </a:r>
            <a:r>
              <a:rPr lang="cs-CZ" sz="2400" dirty="0" smtClean="0">
                <a:solidFill>
                  <a:srgbClr val="7030A0"/>
                </a:solidFill>
                <a:latin typeface="+mj-lt"/>
              </a:rPr>
              <a:t>malířem </a:t>
            </a:r>
          </a:p>
          <a:p>
            <a:pPr marL="0" lvl="0" indent="0" algn="ctr">
              <a:buNone/>
            </a:pPr>
            <a:r>
              <a:rPr lang="cs-CZ" sz="2400" dirty="0" smtClean="0">
                <a:solidFill>
                  <a:srgbClr val="7030A0"/>
                </a:solidFill>
                <a:latin typeface="+mj-lt"/>
              </a:rPr>
              <a:t>    s Janem </a:t>
            </a:r>
            <a:r>
              <a:rPr lang="cs-CZ" sz="2400" dirty="0">
                <a:solidFill>
                  <a:srgbClr val="7030A0"/>
                </a:solidFill>
                <a:latin typeface="+mj-lt"/>
              </a:rPr>
              <a:t>„Honzou“ </a:t>
            </a:r>
            <a:r>
              <a:rPr lang="cs-CZ" sz="2400" dirty="0" err="1">
                <a:solidFill>
                  <a:srgbClr val="7030A0"/>
                </a:solidFill>
                <a:latin typeface="+mj-lt"/>
              </a:rPr>
              <a:t>Lušovským</a:t>
            </a:r>
            <a:endParaRPr lang="cs-CZ" sz="2400" dirty="0">
              <a:solidFill>
                <a:srgbClr val="7030A0"/>
              </a:solidFill>
              <a:latin typeface="+mj-lt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 descr="Obsah obrázku osoba, interiér, zeď, stůl&#10;&#10;Popis byl vytvořen automaticky">
            <a:extLst>
              <a:ext uri="{FF2B5EF4-FFF2-40B4-BE49-F238E27FC236}">
                <a16:creationId xmlns="" xmlns:a16="http://schemas.microsoft.com/office/drawing/2014/main" id="{3A9C7DDE-862B-4390-98B6-1886C99DEC95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730" y="1392964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 descr="Obsah obrázku text, jídelní stůl&#10;&#10;Popis byl vytvořen automaticky">
            <a:extLst>
              <a:ext uri="{FF2B5EF4-FFF2-40B4-BE49-F238E27FC236}">
                <a16:creationId xmlns="" xmlns:a16="http://schemas.microsoft.com/office/drawing/2014/main" id="{06801CBC-D7D4-4141-933C-407D9815ACCC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30" y="1421544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ázek 12" descr="Obsah obrázku osoba, interiér, ložnice&#10;&#10;Popis byl vytvořen automaticky">
            <a:extLst>
              <a:ext uri="{FF2B5EF4-FFF2-40B4-BE49-F238E27FC236}">
                <a16:creationId xmlns="" xmlns:a16="http://schemas.microsoft.com/office/drawing/2014/main" id="{0CBC794B-F55E-483F-97B9-156349DC93C0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30" y="4124306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ázek 14" descr="Obsah obrázku text, osoba, interiér, muž&#10;&#10;Popis byl vytvořen automaticky">
            <a:extLst>
              <a:ext uri="{FF2B5EF4-FFF2-40B4-BE49-F238E27FC236}">
                <a16:creationId xmlns="" xmlns:a16="http://schemas.microsoft.com/office/drawing/2014/main" id="{8BDDD48B-CFCA-428B-8699-5F2F7DCC2F73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730" y="4122748"/>
            <a:ext cx="3142800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700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1004" y="116632"/>
            <a:ext cx="8031395" cy="6741368"/>
          </a:xfrm>
        </p:spPr>
        <p:txBody>
          <a:bodyPr/>
          <a:lstStyle/>
          <a:p>
            <a:pPr marL="0" lvl="0" indent="0">
              <a:buNone/>
            </a:pPr>
            <a:endParaRPr lang="cs-CZ" dirty="0" smtClean="0">
              <a:solidFill>
                <a:srgbClr val="7030A0"/>
              </a:solidFill>
              <a:latin typeface="+mj-lt"/>
            </a:endParaRPr>
          </a:p>
          <a:p>
            <a:pPr lvl="0" algn="ctr"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rgbClr val="7030A0"/>
                </a:solidFill>
                <a:latin typeface="+mj-lt"/>
              </a:rPr>
              <a:t>Smějeme se se zdravotními klauny</a:t>
            </a:r>
            <a:endParaRPr lang="cs-CZ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8" name="Obrázek 7" descr="Obsah obrázku text, osoba, stůl, jídelní stůl&#10;&#10;Popis byl vytvořen automaticky">
            <a:extLst>
              <a:ext uri="{FF2B5EF4-FFF2-40B4-BE49-F238E27FC236}">
                <a16:creationId xmlns="" xmlns:a16="http://schemas.microsoft.com/office/drawing/2014/main" id="{E118D0EB-CD81-4111-8C09-296BF0C072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84930"/>
            <a:ext cx="2977408" cy="2233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 descr="Obsah obrázku osoba&#10;&#10;Popis byl vytvořen automaticky">
            <a:extLst>
              <a:ext uri="{FF2B5EF4-FFF2-40B4-BE49-F238E27FC236}">
                <a16:creationId xmlns="" xmlns:a16="http://schemas.microsoft.com/office/drawing/2014/main" id="{E27E25BE-920A-47D4-B3C3-1651379F9C83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63" y="4012775"/>
            <a:ext cx="2977200" cy="2233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ázek 12" descr="Obsah obrázku osoba, interiér, patro&#10;&#10;Popis byl vytvořen automaticky">
            <a:extLst>
              <a:ext uri="{FF2B5EF4-FFF2-40B4-BE49-F238E27FC236}">
                <a16:creationId xmlns="" xmlns:a16="http://schemas.microsoft.com/office/drawing/2014/main" id="{0F59801C-60FD-40C5-93ED-1DC6E1EC378B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48" y="1197000"/>
            <a:ext cx="2977408" cy="22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ázek 14" descr="Obsah obrázku osoba, patro, interiér, pózování&#10;&#10;Popis byl vytvořen automaticky">
            <a:extLst>
              <a:ext uri="{FF2B5EF4-FFF2-40B4-BE49-F238E27FC236}">
                <a16:creationId xmlns="" xmlns:a16="http://schemas.microsoft.com/office/drawing/2014/main" id="{B766F025-D2C4-4911-8A37-E055F11C04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48" y="4012775"/>
            <a:ext cx="2977408" cy="2233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6670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-1611560"/>
            <a:ext cx="7242048" cy="1143000"/>
          </a:xfrm>
        </p:spPr>
        <p:txBody>
          <a:bodyPr>
            <a:normAutofit/>
          </a:bodyPr>
          <a:lstStyle/>
          <a:p>
            <a:pPr algn="ctr"/>
            <a:endParaRPr lang="cs-CZ" sz="2400" b="0" dirty="0">
              <a:solidFill>
                <a:srgbClr val="7030A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73280" y="328188"/>
            <a:ext cx="7777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dirty="0" smtClean="0">
                <a:solidFill>
                  <a:schemeClr val="accent2"/>
                </a:solidFill>
                <a:latin typeface="+mj-lt"/>
              </a:rPr>
              <a:t>Sdílíme sportovní zážitky s </a:t>
            </a:r>
            <a:r>
              <a:rPr lang="cs-CZ" sz="2400" dirty="0">
                <a:solidFill>
                  <a:schemeClr val="accent2"/>
                </a:solidFill>
                <a:latin typeface="+mj-lt"/>
              </a:rPr>
              <a:t>BK JIP Pardubice</a:t>
            </a:r>
          </a:p>
          <a:p>
            <a:r>
              <a:rPr lang="cs-CZ" sz="2400" dirty="0">
                <a:solidFill>
                  <a:schemeClr val="accent2"/>
                </a:solidFill>
                <a:latin typeface="+mj-lt"/>
              </a:rPr>
              <a:t>  </a:t>
            </a:r>
            <a:r>
              <a:rPr lang="cs-CZ" sz="2400" dirty="0" smtClean="0">
                <a:solidFill>
                  <a:schemeClr val="accent2"/>
                </a:solidFill>
                <a:latin typeface="+mj-lt"/>
              </a:rPr>
              <a:t>   </a:t>
            </a:r>
            <a:r>
              <a:rPr lang="cs-CZ" sz="2400" dirty="0" err="1">
                <a:solidFill>
                  <a:schemeClr val="accent2"/>
                </a:solidFill>
                <a:latin typeface="+mj-lt"/>
              </a:rPr>
              <a:t>Basketmalování</a:t>
            </a:r>
            <a:endParaRPr lang="cs-CZ" sz="24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7" name="Zástupný obsah 16" descr="Obsah obrázku text, chlapec, osoba, interiér&#10;&#10;Popis byl vytvořen automaticky">
            <a:extLst>
              <a:ext uri="{FF2B5EF4-FFF2-40B4-BE49-F238E27FC236}">
                <a16:creationId xmlns="" xmlns:a16="http://schemas.microsoft.com/office/drawing/2014/main" id="{A4EB9466-EDAF-483E-B51A-F96FEE085D3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7" y="1340768"/>
            <a:ext cx="3521075" cy="2350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Obrázek 18" descr="Obsah obrázku interiér, osoba, patro, dítě&#10;&#10;Popis byl vytvořen automaticky">
            <a:extLst>
              <a:ext uri="{FF2B5EF4-FFF2-40B4-BE49-F238E27FC236}">
                <a16:creationId xmlns="" xmlns:a16="http://schemas.microsoft.com/office/drawing/2014/main" id="{887AEE19-7928-44FC-B81B-072D1261A626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189" y="3916443"/>
            <a:ext cx="3520800" cy="235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Obrázek 20" descr="Obsah obrázku text, osoba, stůl, vsedě&#10;&#10;Popis byl vytvořen automaticky">
            <a:extLst>
              <a:ext uri="{FF2B5EF4-FFF2-40B4-BE49-F238E27FC236}">
                <a16:creationId xmlns="" xmlns:a16="http://schemas.microsoft.com/office/drawing/2014/main" id="{CCCFE8C5-2B88-4E54-AFBC-94EB6241E2EA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189" y="1340969"/>
            <a:ext cx="3520800" cy="2350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Obrázek 22" descr="Obsah obrázku patro, zeď, interiér, osoba&#10;&#10;Popis byl vytvořen automaticky">
            <a:extLst>
              <a:ext uri="{FF2B5EF4-FFF2-40B4-BE49-F238E27FC236}">
                <a16:creationId xmlns="" xmlns:a16="http://schemas.microsoft.com/office/drawing/2014/main" id="{26C1A9D2-9276-4F0D-8480-7279A7DCA022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80" y="3916443"/>
            <a:ext cx="3520800" cy="235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9922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919" y="-819472"/>
            <a:ext cx="7242048" cy="660688"/>
          </a:xfrm>
        </p:spPr>
        <p:txBody>
          <a:bodyPr>
            <a:noAutofit/>
          </a:bodyPr>
          <a:lstStyle/>
          <a:p>
            <a:pPr algn="ctr"/>
            <a:r>
              <a:rPr lang="cs-CZ" sz="2400" b="0" dirty="0">
                <a:solidFill>
                  <a:srgbClr val="7030A0"/>
                </a:solidFill>
              </a:rPr>
              <a:t>Také </a:t>
            </a:r>
            <a:r>
              <a:rPr lang="cs-CZ" sz="2400" b="0" dirty="0" err="1">
                <a:solidFill>
                  <a:srgbClr val="7030A0"/>
                </a:solidFill>
              </a:rPr>
              <a:t>mikuláš</a:t>
            </a:r>
            <a:r>
              <a:rPr lang="cs-CZ" sz="2400" b="0" dirty="0">
                <a:solidFill>
                  <a:srgbClr val="7030A0"/>
                </a:solidFill>
              </a:rPr>
              <a:t> přichází pravidelně každým rokem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67544" y="404663"/>
            <a:ext cx="7208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dirty="0">
                <a:solidFill>
                  <a:schemeClr val="accent2"/>
                </a:solidFill>
                <a:latin typeface="+mj-lt"/>
              </a:rPr>
              <a:t>Také Mikuláš z Východočeského divadla přichází</a:t>
            </a:r>
          </a:p>
          <a:p>
            <a:r>
              <a:rPr lang="cs-CZ" sz="2400" dirty="0">
                <a:solidFill>
                  <a:schemeClr val="accent2"/>
                </a:solidFill>
                <a:latin typeface="+mj-lt"/>
              </a:rPr>
              <a:t>     pravidelně každým rokem</a:t>
            </a:r>
          </a:p>
        </p:txBody>
      </p:sp>
      <p:pic>
        <p:nvPicPr>
          <p:cNvPr id="15" name="Zástupný obsah 14" descr="Obsah obrázku text, interiér, osoba, místnost&#10;&#10;Popis byl vytvořen automaticky">
            <a:extLst>
              <a:ext uri="{FF2B5EF4-FFF2-40B4-BE49-F238E27FC236}">
                <a16:creationId xmlns="" xmlns:a16="http://schemas.microsoft.com/office/drawing/2014/main" id="{7AA4AAC8-A7EE-4E7F-9CAD-21618CE2916C}"/>
              </a:ext>
            </a:extLst>
          </p:cNvPr>
          <p:cNvPicPr preferRelativeResize="0"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84" y="1383259"/>
            <a:ext cx="2977200" cy="22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Zástupný obsah 16" descr="Obsah obrázku osoba, interiér&#10;&#10;Popis byl vytvořen automaticky">
            <a:extLst>
              <a:ext uri="{FF2B5EF4-FFF2-40B4-BE49-F238E27FC236}">
                <a16:creationId xmlns="" xmlns:a16="http://schemas.microsoft.com/office/drawing/2014/main" id="{3A70AA80-2188-4A26-8ECF-E6F3FD869C7C}"/>
              </a:ext>
            </a:extLst>
          </p:cNvPr>
          <p:cNvPicPr preferRelativeResize="0"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28" y="4028628"/>
            <a:ext cx="2977200" cy="22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Obrázek 18" descr="Obsah obrázku osoba, pózování, oblečený&#10;&#10;Popis byl vytvořen automaticky">
            <a:extLst>
              <a:ext uri="{FF2B5EF4-FFF2-40B4-BE49-F238E27FC236}">
                <a16:creationId xmlns="" xmlns:a16="http://schemas.microsoft.com/office/drawing/2014/main" id="{89A29283-D6CD-4E43-9D7B-85CB78E5CDF5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28" y="1383259"/>
            <a:ext cx="2977200" cy="22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Obrázek 20" descr="Obsah obrázku osoba, zeď, interiér&#10;&#10;Popis byl vytvořen automaticky">
            <a:extLst>
              <a:ext uri="{FF2B5EF4-FFF2-40B4-BE49-F238E27FC236}">
                <a16:creationId xmlns="" xmlns:a16="http://schemas.microsoft.com/office/drawing/2014/main" id="{E46375BC-2F9C-44B1-AD2D-0C4B418C27B8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84" y="4028628"/>
            <a:ext cx="2977200" cy="22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6495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640"/>
            <a:ext cx="7239000" cy="6267096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cs-CZ" sz="28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Prostředí oddělení bylo sterilní </a:t>
            </a:r>
            <a:endParaRPr lang="cs-CZ" sz="2800" dirty="0" smtClean="0">
              <a:solidFill>
                <a:schemeClr val="accent2"/>
              </a:solidFill>
              <a:latin typeface="+mj-lt"/>
            </a:endParaRPr>
          </a:p>
          <a:p>
            <a:pPr marL="0" indent="0">
              <a:buNone/>
            </a:pPr>
            <a:r>
              <a:rPr lang="cs-CZ" sz="2800" dirty="0" smtClean="0">
                <a:solidFill>
                  <a:schemeClr val="accent2"/>
                </a:solidFill>
                <a:latin typeface="+mj-lt"/>
              </a:rPr>
              <a:t>    a 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bezbarvé, s přísným </a:t>
            </a:r>
            <a:r>
              <a:rPr lang="cs-CZ" sz="2800" dirty="0" smtClean="0">
                <a:solidFill>
                  <a:schemeClr val="accent2"/>
                </a:solidFill>
                <a:latin typeface="+mj-lt"/>
              </a:rPr>
              <a:t>režimem</a:t>
            </a:r>
          </a:p>
          <a:p>
            <a:pPr marL="0" indent="0">
              <a:buNone/>
            </a:pPr>
            <a:r>
              <a:rPr lang="cs-CZ" sz="28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cs-CZ" sz="2800" dirty="0" smtClean="0">
                <a:solidFill>
                  <a:schemeClr val="accent2"/>
                </a:solidFill>
                <a:latin typeface="+mj-lt"/>
              </a:rPr>
              <a:t>   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a s minimální možností návštěv. </a:t>
            </a:r>
          </a:p>
          <a:p>
            <a:pPr marL="0" indent="0">
              <a:buNone/>
            </a:pPr>
            <a:endParaRPr lang="cs-CZ" sz="2800" b="1" dirty="0">
              <a:solidFill>
                <a:schemeClr val="accent2"/>
              </a:solidFill>
              <a:latin typeface="+mj-lt"/>
            </a:endParaRPr>
          </a:p>
          <a:p>
            <a:pPr>
              <a:buFont typeface="Wingdings" pitchFamily="2" charset="2"/>
              <a:buChar char="v"/>
            </a:pPr>
            <a:r>
              <a:rPr lang="cs-CZ" sz="2800" dirty="0" smtClean="0">
                <a:solidFill>
                  <a:schemeClr val="accent2"/>
                </a:solidFill>
                <a:latin typeface="+mj-lt"/>
              </a:rPr>
              <a:t>Velkým 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přínosem vzniku školy bylo </a:t>
            </a:r>
            <a:r>
              <a:rPr lang="cs-CZ" sz="2800" dirty="0" smtClean="0">
                <a:solidFill>
                  <a:schemeClr val="accent2"/>
                </a:solidFill>
                <a:latin typeface="+mj-lt"/>
              </a:rPr>
              <a:t>   zapojení 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dětských pacientů do činností známých z „civilního“ života, včetně školních a mimoškolních aktivit. </a:t>
            </a:r>
          </a:p>
          <a:p>
            <a:pPr marL="0" indent="0">
              <a:buNone/>
            </a:pPr>
            <a:endParaRPr lang="cs-CZ" sz="2800" dirty="0">
              <a:solidFill>
                <a:schemeClr val="accent2"/>
              </a:solidFill>
              <a:latin typeface="+mj-lt"/>
            </a:endParaRPr>
          </a:p>
          <a:p>
            <a:pPr>
              <a:buFont typeface="Wingdings" pitchFamily="2" charset="2"/>
              <a:buChar char="v"/>
            </a:pPr>
            <a:r>
              <a:rPr lang="cs-CZ" sz="2800" dirty="0">
                <a:solidFill>
                  <a:schemeClr val="accent2"/>
                </a:solidFill>
                <a:latin typeface="+mj-lt"/>
              </a:rPr>
              <a:t>Učitelky mateřské školy suplovaly funkci matek pro děti všech věkových kategorií.</a:t>
            </a:r>
          </a:p>
          <a:p>
            <a:pPr marL="0" indent="0">
              <a:buNone/>
            </a:pPr>
            <a:endParaRPr lang="cs-CZ" sz="2800" dirty="0">
              <a:solidFill>
                <a:schemeClr val="accent2"/>
              </a:solidFill>
              <a:latin typeface="+mj-lt"/>
            </a:endParaRPr>
          </a:p>
          <a:p>
            <a:pPr>
              <a:buFont typeface="Wingdings" pitchFamily="2" charset="2"/>
              <a:buChar char="v"/>
            </a:pPr>
            <a:r>
              <a:rPr lang="cs-CZ" sz="2800" dirty="0">
                <a:solidFill>
                  <a:schemeClr val="accent2"/>
                </a:solidFill>
                <a:latin typeface="+mj-lt"/>
              </a:rPr>
              <a:t>Oddělení byla zaplněna velkým počtem pacientů s dlouhou dobou hospitalizace.</a:t>
            </a:r>
          </a:p>
          <a:p>
            <a:pPr>
              <a:buFont typeface="Wingdings" pitchFamily="2" charset="2"/>
              <a:buChar char="v"/>
            </a:pPr>
            <a:endParaRPr lang="cs-CZ" sz="28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0014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548679"/>
            <a:ext cx="7655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dirty="0">
                <a:solidFill>
                  <a:schemeClr val="accent2"/>
                </a:solidFill>
                <a:latin typeface="+mj-lt"/>
              </a:rPr>
              <a:t>Společně se připravujeme na Vánoce a </a:t>
            </a:r>
            <a:r>
              <a:rPr lang="cs-CZ" sz="2400" dirty="0" smtClean="0">
                <a:solidFill>
                  <a:schemeClr val="accent2"/>
                </a:solidFill>
                <a:latin typeface="+mj-lt"/>
              </a:rPr>
              <a:t>Velikonoce. </a:t>
            </a:r>
            <a:endParaRPr lang="cs-CZ" sz="2400" dirty="0">
              <a:solidFill>
                <a:schemeClr val="accent2"/>
              </a:solidFill>
              <a:latin typeface="+mj-lt"/>
            </a:endParaRPr>
          </a:p>
          <a:p>
            <a:r>
              <a:rPr lang="cs-CZ" sz="2400" dirty="0">
                <a:solidFill>
                  <a:schemeClr val="accent2"/>
                </a:solidFill>
                <a:latin typeface="+mj-lt"/>
              </a:rPr>
              <a:t>Vyrábíme přáníčka a staráme se o výzdobu </a:t>
            </a:r>
            <a:r>
              <a:rPr lang="cs-CZ" sz="2400" dirty="0" smtClean="0">
                <a:solidFill>
                  <a:schemeClr val="accent2"/>
                </a:solidFill>
                <a:latin typeface="+mj-lt"/>
              </a:rPr>
              <a:t>oddělení.</a:t>
            </a:r>
            <a:endParaRPr lang="cs-CZ" sz="24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6" name="Obrázek 5" descr="Obsah obrázku zeď, kontejner, interiér, koš&#10;&#10;Popis byl vytvořen automaticky">
            <a:extLst>
              <a:ext uri="{FF2B5EF4-FFF2-40B4-BE49-F238E27FC236}">
                <a16:creationId xmlns="" xmlns:a16="http://schemas.microsoft.com/office/drawing/2014/main" id="{D7F9426F-73F1-438D-BE89-E20A87107E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33" y="1476789"/>
            <a:ext cx="3229134" cy="2421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ázek 7" descr="Obsah obrázku rostlina&#10;&#10;Popis byl vytvořen automaticky">
            <a:extLst>
              <a:ext uri="{FF2B5EF4-FFF2-40B4-BE49-F238E27FC236}">
                <a16:creationId xmlns="" xmlns:a16="http://schemas.microsoft.com/office/drawing/2014/main" id="{90321158-BE44-4F06-918F-3858CCCA7BAA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4" y="4137662"/>
            <a:ext cx="3229200" cy="242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ek 9" descr="Obsah obrázku zeď, interiér, rostlina&#10;&#10;Popis byl vytvořen automaticky">
            <a:extLst>
              <a:ext uri="{FF2B5EF4-FFF2-40B4-BE49-F238E27FC236}">
                <a16:creationId xmlns="" xmlns:a16="http://schemas.microsoft.com/office/drawing/2014/main" id="{974BAFA8-DE1D-4728-BC05-720BA21F58E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4"/>
          <a:stretch/>
        </p:blipFill>
        <p:spPr>
          <a:xfrm>
            <a:off x="540914" y="1507958"/>
            <a:ext cx="3229200" cy="242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ek 11" descr="Obsah obrázku květina, rostlina, okno, růžová&#10;&#10;Popis byl vytvořen automaticky">
            <a:extLst>
              <a:ext uri="{FF2B5EF4-FFF2-40B4-BE49-F238E27FC236}">
                <a16:creationId xmlns="" xmlns:a16="http://schemas.microsoft.com/office/drawing/2014/main" id="{FAD43BE0-6ABF-42E3-87E5-1D22CE6D78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289" y="4170286"/>
            <a:ext cx="3229134" cy="2421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9928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-1683568"/>
            <a:ext cx="7239000" cy="1143000"/>
          </a:xfrm>
        </p:spPr>
        <p:txBody>
          <a:bodyPr>
            <a:normAutofit/>
          </a:bodyPr>
          <a:lstStyle/>
          <a:p>
            <a:pPr marL="0" indent="0" algn="ctr"/>
            <a:endParaRPr lang="cs-CZ" sz="2800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7239000" cy="4846320"/>
          </a:xfrm>
        </p:spPr>
        <p:txBody>
          <a:bodyPr/>
          <a:lstStyle/>
          <a:p>
            <a:pPr marL="0" lvl="0" indent="0">
              <a:buNone/>
            </a:pPr>
            <a:endParaRPr lang="cs-CZ" dirty="0">
              <a:solidFill>
                <a:srgbClr val="7030A0"/>
              </a:solidFill>
              <a:latin typeface="+mj-lt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31" y="1181277"/>
            <a:ext cx="3229200" cy="242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ovéPole 5"/>
          <p:cNvSpPr txBox="1"/>
          <p:nvPr/>
        </p:nvSpPr>
        <p:spPr>
          <a:xfrm>
            <a:off x="0" y="205445"/>
            <a:ext cx="71064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algn="ctr">
              <a:buFont typeface="Wingdings" pitchFamily="2" charset="2"/>
              <a:buChar char="v"/>
            </a:pPr>
            <a:r>
              <a:rPr lang="cs-CZ" sz="2400" dirty="0">
                <a:solidFill>
                  <a:srgbClr val="7030A0"/>
                </a:solidFill>
                <a:latin typeface="+mj-lt"/>
              </a:rPr>
              <a:t>Škola se v průběhu celého školního roku podílí </a:t>
            </a:r>
          </a:p>
          <a:p>
            <a:pPr lvl="0" algn="ctr"/>
            <a:r>
              <a:rPr lang="cs-CZ" sz="2400" dirty="0">
                <a:solidFill>
                  <a:srgbClr val="7030A0"/>
                </a:solidFill>
                <a:latin typeface="+mj-lt"/>
              </a:rPr>
              <a:t>    na výzdobě obou dětských oddělení i ambulancí</a:t>
            </a:r>
          </a:p>
          <a:p>
            <a:endParaRPr lang="cs-CZ" sz="2400" dirty="0">
              <a:latin typeface="+mj-lt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3" y="1206221"/>
            <a:ext cx="3230400" cy="242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ek 9" descr="Obsah obrázku kontejner, koš&#10;&#10;Popis byl vytvořen automaticky">
            <a:extLst>
              <a:ext uri="{FF2B5EF4-FFF2-40B4-BE49-F238E27FC236}">
                <a16:creationId xmlns="" xmlns:a16="http://schemas.microsoft.com/office/drawing/2014/main" id="{432DB583-4B28-45B4-971B-C738FAB6CD75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036" y="4114522"/>
            <a:ext cx="3229200" cy="242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ázek 13" descr="Obsah obrázku kytice, rostlina, květina&#10;&#10;Popis byl vytvořen automaticky">
            <a:extLst>
              <a:ext uri="{FF2B5EF4-FFF2-40B4-BE49-F238E27FC236}">
                <a16:creationId xmlns="" xmlns:a16="http://schemas.microsoft.com/office/drawing/2014/main" id="{363B0F21-971E-496A-A926-F0BEFFD2EEB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2247" r="8000"/>
          <a:stretch/>
        </p:blipFill>
        <p:spPr>
          <a:xfrm rot="5400000">
            <a:off x="637503" y="4202722"/>
            <a:ext cx="2718000" cy="195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2159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95536" y="112957"/>
            <a:ext cx="71144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dirty="0">
                <a:solidFill>
                  <a:schemeClr val="accent2"/>
                </a:solidFill>
                <a:latin typeface="+mj-lt"/>
              </a:rPr>
              <a:t>Každý měsíc se koná beseda s pracovnicemi</a:t>
            </a:r>
          </a:p>
          <a:p>
            <a:r>
              <a:rPr lang="cs-CZ" sz="2400" dirty="0">
                <a:solidFill>
                  <a:schemeClr val="accent2"/>
                </a:solidFill>
                <a:latin typeface="+mj-lt"/>
              </a:rPr>
              <a:t>    Krajské knihovny Pardubice, včetně praktických </a:t>
            </a:r>
          </a:p>
          <a:p>
            <a:r>
              <a:rPr lang="cs-CZ" sz="2400" dirty="0">
                <a:solidFill>
                  <a:schemeClr val="accent2"/>
                </a:solidFill>
                <a:latin typeface="+mj-lt"/>
              </a:rPr>
              <a:t>    ukázek zajímavých </a:t>
            </a:r>
            <a:r>
              <a:rPr lang="cs-CZ" sz="2400" dirty="0" smtClean="0">
                <a:solidFill>
                  <a:schemeClr val="accent2"/>
                </a:solidFill>
                <a:latin typeface="+mj-lt"/>
              </a:rPr>
              <a:t>knih.</a:t>
            </a:r>
            <a:endParaRPr lang="cs-CZ" sz="24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7" name="Zástupný obsah 16" descr="Obsah obrázku text, stůl, pracovní stůl, jídelní stůl&#10;&#10;Popis byl vytvořen automaticky">
            <a:extLst>
              <a:ext uri="{FF2B5EF4-FFF2-40B4-BE49-F238E27FC236}">
                <a16:creationId xmlns="" xmlns:a16="http://schemas.microsoft.com/office/drawing/2014/main" id="{497405A6-92FA-4C43-8E87-C62740E9AC81}"/>
              </a:ext>
            </a:extLst>
          </p:cNvPr>
          <p:cNvPicPr preferRelativeResize="0"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082" y="4139119"/>
            <a:ext cx="3272400" cy="2455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Zástupný obsah 14" descr="Obsah obrázku text, interiér, stůl, osoba&#10;&#10;Popis byl vytvořen automaticky">
            <a:extLst>
              <a:ext uri="{FF2B5EF4-FFF2-40B4-BE49-F238E27FC236}">
                <a16:creationId xmlns="" xmlns:a16="http://schemas.microsoft.com/office/drawing/2014/main" id="{4C03A455-9196-4C1B-959C-4D380C723F11}"/>
              </a:ext>
            </a:extLst>
          </p:cNvPr>
          <p:cNvPicPr preferRelativeResize="0"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84" y="1498602"/>
            <a:ext cx="3272400" cy="245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Obrázek 18" descr="Obsah obrázku text&#10;&#10;Popis byl vytvořen automaticky">
            <a:extLst>
              <a:ext uri="{FF2B5EF4-FFF2-40B4-BE49-F238E27FC236}">
                <a16:creationId xmlns="" xmlns:a16="http://schemas.microsoft.com/office/drawing/2014/main" id="{FA5B1DCE-9748-4A80-969F-5BA098CF3A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8525" y="4167399"/>
            <a:ext cx="3273440" cy="2455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Obrázek 20" descr="Obsah obrázku text, osoba, interiér, skupina&#10;&#10;Popis byl vytvořen automaticky">
            <a:extLst>
              <a:ext uri="{FF2B5EF4-FFF2-40B4-BE49-F238E27FC236}">
                <a16:creationId xmlns="" xmlns:a16="http://schemas.microsoft.com/office/drawing/2014/main" id="{41317FE8-FC67-4BA3-A2D8-8F650923FC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25" y="1535270"/>
            <a:ext cx="3273441" cy="2455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5471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0" y="332656"/>
            <a:ext cx="7625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cs-CZ" sz="2400" dirty="0">
                <a:solidFill>
                  <a:schemeClr val="accent2"/>
                </a:solidFill>
                <a:latin typeface="+mj-lt"/>
              </a:rPr>
              <a:t>Škola pro dětské pacienty zajišťuje vystoupení členů</a:t>
            </a:r>
          </a:p>
          <a:p>
            <a:pPr algn="ctr"/>
            <a:r>
              <a:rPr lang="cs-CZ" sz="2400" dirty="0">
                <a:solidFill>
                  <a:schemeClr val="accent2"/>
                </a:solidFill>
                <a:latin typeface="+mj-lt"/>
              </a:rPr>
              <a:t>   profesionálních divadel a hudebních souborů</a:t>
            </a:r>
          </a:p>
        </p:txBody>
      </p:sp>
      <p:pic>
        <p:nvPicPr>
          <p:cNvPr id="3" name="Obrázek 2" descr="Obsah obrázku patro, interiér, osoba, rodina&#10;&#10;Popis byl vytvořen automaticky">
            <a:extLst>
              <a:ext uri="{FF2B5EF4-FFF2-40B4-BE49-F238E27FC236}">
                <a16:creationId xmlns="" xmlns:a16="http://schemas.microsoft.com/office/drawing/2014/main" id="{EE499859-AD7A-4037-8882-2FDA88073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852936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 descr="Obsah obrázku text, interiér&#10;&#10;Popis byl vytvořen automaticky">
            <a:extLst>
              <a:ext uri="{FF2B5EF4-FFF2-40B4-BE49-F238E27FC236}">
                <a16:creationId xmlns="" xmlns:a16="http://schemas.microsoft.com/office/drawing/2014/main" id="{6323334B-9425-493B-97F9-13238939F2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8"/>
          <a:stretch/>
        </p:blipFill>
        <p:spPr>
          <a:xfrm rot="5400000">
            <a:off x="-186848" y="2460896"/>
            <a:ext cx="4677139" cy="3322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0685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533691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cs-CZ" sz="2400" dirty="0">
                <a:solidFill>
                  <a:schemeClr val="accent2"/>
                </a:solidFill>
                <a:latin typeface="+mj-lt"/>
              </a:rPr>
              <a:t>Škola pomáhá prezentovat </a:t>
            </a:r>
            <a:r>
              <a:rPr lang="cs-CZ" sz="2400" dirty="0" smtClean="0">
                <a:solidFill>
                  <a:schemeClr val="accent2"/>
                </a:solidFill>
                <a:latin typeface="+mj-lt"/>
              </a:rPr>
              <a:t>  </a:t>
            </a:r>
            <a:r>
              <a:rPr lang="cs-CZ" sz="2400" dirty="0">
                <a:solidFill>
                  <a:schemeClr val="accent2"/>
                </a:solidFill>
                <a:latin typeface="+mj-lt"/>
              </a:rPr>
              <a:t>Pardubickou nemocnici na </a:t>
            </a:r>
            <a:r>
              <a:rPr lang="cs-CZ" sz="2400" dirty="0" smtClean="0">
                <a:solidFill>
                  <a:schemeClr val="accent2"/>
                </a:solidFill>
                <a:latin typeface="+mj-lt"/>
              </a:rPr>
              <a:t>veřejnosti.</a:t>
            </a:r>
            <a:endParaRPr lang="cs-CZ" sz="2400" dirty="0">
              <a:solidFill>
                <a:schemeClr val="accent2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400" dirty="0" smtClean="0">
                <a:solidFill>
                  <a:schemeClr val="accent2"/>
                </a:solidFill>
                <a:latin typeface="+mj-lt"/>
              </a:rPr>
              <a:t>Den Nemocnice</a:t>
            </a:r>
            <a:endParaRPr lang="cs-CZ" sz="24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7" name="Obrázek 6" descr="Obsah obrázku tráva, osoba, dítě, exteriér&#10;&#10;Popis byl vytvořen automaticky">
            <a:extLst>
              <a:ext uri="{FF2B5EF4-FFF2-40B4-BE49-F238E27FC236}">
                <a16:creationId xmlns="" xmlns:a16="http://schemas.microsoft.com/office/drawing/2014/main" id="{8C8961F9-3A93-4749-AA38-F71C8407E0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0" y="2352467"/>
            <a:ext cx="2139702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8" descr="Obsah obrázku strom, exteriér, osoba, malé&#10;&#10;Popis byl vytvořen automaticky">
            <a:extLst>
              <a:ext uri="{FF2B5EF4-FFF2-40B4-BE49-F238E27FC236}">
                <a16:creationId xmlns="" xmlns:a16="http://schemas.microsoft.com/office/drawing/2014/main" id="{84128889-01E8-4905-9BB8-93BE58CD97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843" y="2320901"/>
            <a:ext cx="2139702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 descr="Obsah obrázku strom, osoba, exteriér, lidé&#10;&#10;Popis byl vytvořen automaticky">
            <a:extLst>
              <a:ext uri="{FF2B5EF4-FFF2-40B4-BE49-F238E27FC236}">
                <a16:creationId xmlns="" xmlns:a16="http://schemas.microsoft.com/office/drawing/2014/main" id="{1EECAF7D-A75B-4ABF-838E-0D078D2C94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231" y="2306461"/>
            <a:ext cx="2139703" cy="2852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8566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tráva, dítě&#10;&#10;Popis byl vytvořen automaticky">
            <a:extLst>
              <a:ext uri="{FF2B5EF4-FFF2-40B4-BE49-F238E27FC236}">
                <a16:creationId xmlns="" xmlns:a16="http://schemas.microsoft.com/office/drawing/2014/main" id="{7DF9959A-F386-47C6-ABE5-6CE0724BEB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3" y="373808"/>
            <a:ext cx="2139702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 descr="Obsah obrázku text, osoba&#10;&#10;Popis byl vytvořen automaticky">
            <a:extLst>
              <a:ext uri="{FF2B5EF4-FFF2-40B4-BE49-F238E27FC236}">
                <a16:creationId xmlns="" xmlns:a16="http://schemas.microsoft.com/office/drawing/2014/main" id="{0F30535A-C74A-4351-B847-CA54BA42FD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65" y="395994"/>
            <a:ext cx="2139703" cy="2852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 descr="Obsah obrázku osoba, exteriér, plněné, dav&#10;&#10;Popis byl vytvořen automaticky">
            <a:extLst>
              <a:ext uri="{FF2B5EF4-FFF2-40B4-BE49-F238E27FC236}">
                <a16:creationId xmlns="" xmlns:a16="http://schemas.microsoft.com/office/drawing/2014/main" id="{EAB9A726-7B4B-4CD3-BAF2-F03E972D44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95994"/>
            <a:ext cx="2139704" cy="2852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 descr="Obsah obrázku strom, osoba, exteriér&#10;&#10;Popis byl vytvořen automaticky">
            <a:extLst>
              <a:ext uri="{FF2B5EF4-FFF2-40B4-BE49-F238E27FC236}">
                <a16:creationId xmlns="" xmlns:a16="http://schemas.microsoft.com/office/drawing/2014/main" id="{53EF2507-3180-4969-BE61-713FB3ADAF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838769"/>
            <a:ext cx="3231744" cy="2423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ázek 12" descr="Obsah obrázku osoba, exteriér&#10;&#10;Popis byl vytvořen automaticky">
            <a:extLst>
              <a:ext uri="{FF2B5EF4-FFF2-40B4-BE49-F238E27FC236}">
                <a16:creationId xmlns="" xmlns:a16="http://schemas.microsoft.com/office/drawing/2014/main" id="{87B9F3FD-514F-460E-919E-C639911803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38769"/>
            <a:ext cx="3231744" cy="2423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6759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78202" y="1340768"/>
            <a:ext cx="516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schemeClr val="accent2"/>
                </a:solidFill>
                <a:latin typeface="+mj-lt"/>
              </a:rPr>
              <a:t>Děkujeme za pozornost.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-4517" y="2708920"/>
            <a:ext cx="110280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+mj-lt"/>
              </a:rPr>
              <a:t> Více informací o činnosti školy naleznete  na webových</a:t>
            </a:r>
          </a:p>
          <a:p>
            <a:r>
              <a:rPr lang="cs-CZ" sz="2400" dirty="0">
                <a:latin typeface="+mj-lt"/>
              </a:rPr>
              <a:t> stránkách Pardubické nemocnice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https://www.nempk.cz/informace/skola-pri-pardubicke-nemocnici-1</a:t>
            </a:r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408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0950" y="980924"/>
            <a:ext cx="7239000" cy="59070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800" dirty="0">
              <a:solidFill>
                <a:schemeClr val="accent2"/>
              </a:solidFill>
              <a:latin typeface="+mj-lt"/>
            </a:endParaRPr>
          </a:p>
          <a:p>
            <a:pPr marL="0" indent="0">
              <a:buNone/>
            </a:pPr>
            <a:endParaRPr lang="cs-CZ" sz="3600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80" y="390984"/>
            <a:ext cx="3063501" cy="2229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37" y="2928212"/>
            <a:ext cx="2880000" cy="2193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9" descr="Irena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500" y="388279"/>
            <a:ext cx="2893137" cy="22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1" descr="irena a deti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9680" y="2928212"/>
            <a:ext cx="3103747" cy="2193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bdélník 4"/>
          <p:cNvSpPr/>
          <p:nvPr/>
        </p:nvSpPr>
        <p:spPr>
          <a:xfrm>
            <a:off x="434188" y="5473005"/>
            <a:ext cx="74055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cs-CZ" sz="2600" dirty="0">
                <a:solidFill>
                  <a:schemeClr val="accent2"/>
                </a:solidFill>
                <a:latin typeface="+mj-lt"/>
              </a:rPr>
              <a:t>Zlomovým okamžikem v přístupu k dětskému pacientovi a jeho rodičům byl rok 1989.</a:t>
            </a:r>
          </a:p>
        </p:txBody>
      </p:sp>
    </p:spTree>
    <p:extLst>
      <p:ext uri="{BB962C8B-B14F-4D97-AF65-F5344CB8AC3E}">
        <p14:creationId xmlns:p14="http://schemas.microsoft.com/office/powerpoint/2010/main" val="2918147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764704"/>
            <a:ext cx="7776864" cy="533099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 sz="2800" dirty="0">
                <a:solidFill>
                  <a:schemeClr val="accent2"/>
                </a:solidFill>
                <a:latin typeface="+mj-lt"/>
              </a:rPr>
              <a:t>Od roku 1994 byla škola v právní subjektivitě.</a:t>
            </a:r>
          </a:p>
          <a:p>
            <a:pPr>
              <a:buFont typeface="Wingdings" pitchFamily="2" charset="2"/>
              <a:buChar char="v"/>
            </a:pPr>
            <a:r>
              <a:rPr lang="cs-CZ" sz="3600" dirty="0" smtClean="0">
                <a:latin typeface="+mj-lt"/>
              </a:rPr>
              <a:t> 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Od 1.1.2011 se stala součástí </a:t>
            </a:r>
          </a:p>
          <a:p>
            <a:pPr marL="0" indent="0" algn="ctr">
              <a:buNone/>
            </a:pPr>
            <a:r>
              <a:rPr lang="cs-CZ" sz="2800" dirty="0">
                <a:solidFill>
                  <a:schemeClr val="accent2"/>
                </a:solidFill>
                <a:latin typeface="+mj-lt"/>
              </a:rPr>
              <a:t>Speciální mateřské školy, základní školy </a:t>
            </a:r>
            <a:endParaRPr lang="cs-CZ" sz="2800" dirty="0" smtClean="0">
              <a:solidFill>
                <a:schemeClr val="accent2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cs-CZ" sz="2800" dirty="0" smtClean="0">
                <a:solidFill>
                  <a:schemeClr val="accent2"/>
                </a:solidFill>
                <a:latin typeface="+mj-lt"/>
              </a:rPr>
              <a:t>a praktické 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školy Pardubice. </a:t>
            </a:r>
          </a:p>
          <a:p>
            <a:pPr marL="0" indent="0">
              <a:buNone/>
            </a:pPr>
            <a:endParaRPr lang="cs-CZ" sz="3600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996952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2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39000" cy="720080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accent2"/>
                </a:solidFill>
              </a:rPr>
              <a:t>Současnost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7859216" cy="5547016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v"/>
            </a:pPr>
            <a:r>
              <a:rPr lang="cs-CZ" sz="3600" dirty="0">
                <a:latin typeface="+mj-lt"/>
              </a:rPr>
              <a:t> 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Škola při zdravotnickém zařízení Pardubice pracuje s nemocnými dětmi předškolního a školního věku, dle potřeby i se studenty </a:t>
            </a:r>
          </a:p>
          <a:p>
            <a:pPr marL="0" indent="0">
              <a:buNone/>
            </a:pPr>
            <a:r>
              <a:rPr lang="cs-CZ" sz="2800" dirty="0">
                <a:solidFill>
                  <a:schemeClr val="accent2"/>
                </a:solidFill>
                <a:latin typeface="+mj-lt"/>
              </a:rPr>
              <a:t>   středních škol. </a:t>
            </a:r>
          </a:p>
          <a:p>
            <a:pPr marL="0" indent="0">
              <a:buNone/>
            </a:pPr>
            <a:endParaRPr lang="cs-CZ" sz="2800" dirty="0">
              <a:solidFill>
                <a:schemeClr val="accent2"/>
              </a:solidFill>
              <a:latin typeface="+mj-lt"/>
            </a:endParaRPr>
          </a:p>
          <a:p>
            <a:pPr>
              <a:buFont typeface="Wingdings" pitchFamily="2" charset="2"/>
              <a:buChar char="v"/>
            </a:pPr>
            <a:r>
              <a:rPr lang="cs-CZ" sz="3900" dirty="0">
                <a:latin typeface="+mj-lt"/>
              </a:rPr>
              <a:t> 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Škola se jako součást dětských oddělení podílí na jejich otevření veřejnosti a na humanizovaném přístupu k dětským pacientům a jejich doprovodu.</a:t>
            </a:r>
          </a:p>
          <a:p>
            <a:pPr marL="0" indent="0">
              <a:buNone/>
            </a:pPr>
            <a:endParaRPr lang="cs-CZ" sz="2800" dirty="0">
              <a:solidFill>
                <a:schemeClr val="accent2"/>
              </a:solidFill>
              <a:latin typeface="+mj-lt"/>
            </a:endParaRPr>
          </a:p>
          <a:p>
            <a:pPr>
              <a:buFont typeface="Wingdings" pitchFamily="2" charset="2"/>
              <a:buChar char="v"/>
            </a:pPr>
            <a:r>
              <a:rPr lang="cs-CZ" sz="2800" dirty="0">
                <a:solidFill>
                  <a:schemeClr val="accent2"/>
                </a:solidFill>
                <a:latin typeface="+mj-lt"/>
              </a:rPr>
              <a:t>Do práce školy jsou děti zařazovány po dohodě </a:t>
            </a:r>
          </a:p>
          <a:p>
            <a:pPr marL="0" indent="0">
              <a:buNone/>
            </a:pPr>
            <a:r>
              <a:rPr lang="cs-CZ" sz="2800" dirty="0">
                <a:solidFill>
                  <a:schemeClr val="accent2"/>
                </a:solidFill>
                <a:latin typeface="+mj-lt"/>
              </a:rPr>
              <a:t>   s lékaři co nejdříve po příchodu na oddělení. </a:t>
            </a:r>
          </a:p>
          <a:p>
            <a:pPr marL="0" indent="0">
              <a:buNone/>
            </a:pPr>
            <a:endParaRPr lang="cs-CZ" sz="28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2636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692696"/>
            <a:ext cx="7239000" cy="590705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endParaRPr lang="cs-CZ" sz="2800" dirty="0" smtClean="0">
              <a:solidFill>
                <a:schemeClr val="accent2"/>
              </a:solidFill>
              <a:latin typeface="+mj-lt"/>
            </a:endParaRPr>
          </a:p>
          <a:p>
            <a:pPr>
              <a:buFont typeface="Wingdings" pitchFamily="2" charset="2"/>
              <a:buChar char="v"/>
            </a:pPr>
            <a:r>
              <a:rPr lang="cs-CZ" sz="2800" dirty="0" smtClean="0">
                <a:solidFill>
                  <a:schemeClr val="accent2"/>
                </a:solidFill>
                <a:latin typeface="+mj-lt"/>
              </a:rPr>
              <a:t>Naše 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práce je v úzké spolupráci se zdravotníky a škola je nezbytnou součástí ošetřovatelského týmu na oddělení.</a:t>
            </a:r>
          </a:p>
          <a:p>
            <a:pPr marL="0" indent="0">
              <a:buNone/>
            </a:pPr>
            <a:endParaRPr lang="cs-CZ" sz="2800" dirty="0">
              <a:solidFill>
                <a:schemeClr val="accent2"/>
              </a:solidFill>
              <a:latin typeface="+mj-lt"/>
            </a:endParaRPr>
          </a:p>
          <a:p>
            <a:pPr>
              <a:buFont typeface="Wingdings" pitchFamily="2" charset="2"/>
              <a:buChar char="v"/>
            </a:pPr>
            <a:r>
              <a:rPr lang="cs-CZ" sz="2800" dirty="0">
                <a:solidFill>
                  <a:schemeClr val="accent2"/>
                </a:solidFill>
                <a:latin typeface="+mj-lt"/>
              </a:rPr>
              <a:t>Péče o děti je přiměřená nejen věku, ale zejména aktuálnímu zdravotnímu </a:t>
            </a:r>
            <a:endParaRPr lang="cs-CZ" sz="2800" dirty="0" smtClean="0">
              <a:solidFill>
                <a:schemeClr val="accent2"/>
              </a:solidFill>
              <a:latin typeface="+mj-lt"/>
            </a:endParaRPr>
          </a:p>
          <a:p>
            <a:pPr marL="0" indent="0">
              <a:buNone/>
            </a:pPr>
            <a:r>
              <a:rPr lang="cs-CZ" sz="2800" dirty="0" smtClean="0">
                <a:solidFill>
                  <a:schemeClr val="accent2"/>
                </a:solidFill>
                <a:latin typeface="+mj-lt"/>
              </a:rPr>
              <a:t>   a 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psychickému stavu.</a:t>
            </a:r>
          </a:p>
          <a:p>
            <a:pPr marL="0" indent="0">
              <a:buNone/>
            </a:pPr>
            <a:endParaRPr lang="cs-CZ" sz="2800" dirty="0">
              <a:solidFill>
                <a:schemeClr val="accent2"/>
              </a:solidFill>
              <a:latin typeface="+mj-lt"/>
            </a:endParaRPr>
          </a:p>
          <a:p>
            <a:pPr>
              <a:buFont typeface="Wingdings" pitchFamily="2" charset="2"/>
              <a:buChar char="v"/>
            </a:pPr>
            <a:r>
              <a:rPr lang="cs-CZ" sz="2800" dirty="0">
                <a:solidFill>
                  <a:schemeClr val="accent2"/>
                </a:solidFill>
                <a:latin typeface="+mj-lt"/>
              </a:rPr>
              <a:t>Do práce učitelek školy jsme zakomponovaly prvky herní specializace.</a:t>
            </a:r>
          </a:p>
          <a:p>
            <a:pPr>
              <a:buFont typeface="Wingdings" pitchFamily="2" charset="2"/>
              <a:buChar char="v"/>
            </a:pPr>
            <a:endParaRPr lang="cs-CZ" sz="2800" dirty="0">
              <a:solidFill>
                <a:schemeClr val="accent2"/>
              </a:solidFill>
              <a:latin typeface="+mj-lt"/>
            </a:endParaRPr>
          </a:p>
          <a:p>
            <a:pPr marL="0" indent="0">
              <a:buNone/>
            </a:pPr>
            <a:endParaRPr lang="cs-CZ" sz="2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cs-CZ" sz="2800" dirty="0">
              <a:solidFill>
                <a:schemeClr val="accent2"/>
              </a:solidFill>
              <a:latin typeface="+mj-lt"/>
            </a:endParaRPr>
          </a:p>
          <a:p>
            <a:pPr marL="0" indent="0">
              <a:buNone/>
            </a:pPr>
            <a:endParaRPr lang="cs-CZ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2602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333375"/>
            <a:ext cx="7239000" cy="540067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endParaRPr lang="cs-CZ" sz="2800" b="1" dirty="0">
              <a:solidFill>
                <a:schemeClr val="accent2"/>
              </a:solidFill>
              <a:latin typeface="+mj-lt"/>
            </a:endParaRPr>
          </a:p>
          <a:p>
            <a:pPr>
              <a:buFont typeface="Wingdings" pitchFamily="2" charset="2"/>
              <a:buChar char="v"/>
            </a:pPr>
            <a:r>
              <a:rPr lang="cs-CZ" sz="2800" dirty="0">
                <a:solidFill>
                  <a:schemeClr val="accent2"/>
                </a:solidFill>
                <a:latin typeface="+mj-lt"/>
              </a:rPr>
              <a:t>Průvodci dětských pacientů i jejich rodičů na jednotlivých odděleních jsou látkové panenky Petruška a Péťa.</a:t>
            </a:r>
          </a:p>
          <a:p>
            <a:pPr>
              <a:buFont typeface="Wingdings" pitchFamily="2" charset="2"/>
              <a:buChar char="v"/>
            </a:pPr>
            <a:endParaRPr lang="cs-CZ" sz="2800" dirty="0">
              <a:latin typeface="+mj-lt"/>
            </a:endParaRPr>
          </a:p>
          <a:p>
            <a:pPr marL="0" indent="0">
              <a:buNone/>
            </a:pPr>
            <a:endParaRPr lang="cs-CZ" sz="2800" dirty="0">
              <a:latin typeface="+mj-lt"/>
            </a:endParaRPr>
          </a:p>
        </p:txBody>
      </p:sp>
      <p:pic>
        <p:nvPicPr>
          <p:cNvPr id="5" name="Obrázek 4" descr="Obsah obrázku osoba&#10;&#10;Popis byl vytvořen automaticky">
            <a:extLst>
              <a:ext uri="{FF2B5EF4-FFF2-40B4-BE49-F238E27FC236}">
                <a16:creationId xmlns="" xmlns:a16="http://schemas.microsoft.com/office/drawing/2014/main" id="{6BAD951E-178E-4FDA-8D58-4EF6F9CF1A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528245"/>
            <a:ext cx="5373323" cy="4029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9726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obsah 11" descr="Obsah obrázku osoba, exteriér, pózování&#10;&#10;Popis byl vytvořen automaticky">
            <a:extLst>
              <a:ext uri="{FF2B5EF4-FFF2-40B4-BE49-F238E27FC236}">
                <a16:creationId xmlns="" xmlns:a16="http://schemas.microsoft.com/office/drawing/2014/main" id="{0D558020-A709-4B49-99C6-11D7D285E977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1"/>
          <a:stretch/>
        </p:blipFill>
        <p:spPr>
          <a:xfrm>
            <a:off x="4334044" y="3590988"/>
            <a:ext cx="3240000" cy="243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Zástupný obsah 7" descr="Obsah obrázku osoba&#10;&#10;Popis byl vytvořen automaticky">
            <a:extLst>
              <a:ext uri="{FF2B5EF4-FFF2-40B4-BE49-F238E27FC236}">
                <a16:creationId xmlns="" xmlns:a16="http://schemas.microsoft.com/office/drawing/2014/main" id="{259AE51B-F289-4474-BD01-9B949D61B65A}"/>
              </a:ext>
            </a:extLst>
          </p:cNvPr>
          <p:cNvPicPr preferRelativeResize="0">
            <a:picLocks noGrp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87"/>
          <a:stretch/>
        </p:blipFill>
        <p:spPr>
          <a:xfrm>
            <a:off x="810621" y="3592852"/>
            <a:ext cx="3240000" cy="243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brázek 16" descr="Obsah obrázku osoba, interiér, dítě, malé&#10;&#10;Popis byl vytvořen automaticky">
            <a:extLst>
              <a:ext uri="{FF2B5EF4-FFF2-40B4-BE49-F238E27FC236}">
                <a16:creationId xmlns="" xmlns:a16="http://schemas.microsoft.com/office/drawing/2014/main" id="{B19B23D0-AF4A-4EC3-A4CB-319F13FA4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044" y="795484"/>
            <a:ext cx="3241393" cy="2431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Obrázek 18" descr="Obsah obrázku osoba, interiér, chlapec, dítě&#10;&#10;Popis byl vytvořen automaticky">
            <a:extLst>
              <a:ext uri="{FF2B5EF4-FFF2-40B4-BE49-F238E27FC236}">
                <a16:creationId xmlns="" xmlns:a16="http://schemas.microsoft.com/office/drawing/2014/main" id="{5BD449E3-D190-424C-B726-36E88432367F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37" y="773203"/>
            <a:ext cx="3240000" cy="243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20428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hatý">
  <a:themeElements>
    <a:clrScheme name="Bohat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 – klasické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ohatý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1296</TotalTime>
  <Words>558</Words>
  <Application>Microsoft Office PowerPoint</Application>
  <PresentationFormat>Předvádění na obrazovce (4:3)</PresentationFormat>
  <Paragraphs>100</Paragraphs>
  <Slides>36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2" baseType="lpstr">
      <vt:lpstr>Arial</vt:lpstr>
      <vt:lpstr>Calibri</vt:lpstr>
      <vt:lpstr>Times New Roman</vt:lpstr>
      <vt:lpstr>Wingdings</vt:lpstr>
      <vt:lpstr>Wingdings 2</vt:lpstr>
      <vt:lpstr>Bohatý</vt:lpstr>
      <vt:lpstr>Škola při zDravotnickém zařízení pardubice</vt:lpstr>
      <vt:lpstr>Historie školy</vt:lpstr>
      <vt:lpstr>Prezentace aplikace PowerPoint</vt:lpstr>
      <vt:lpstr>Prezentace aplikace PowerPoint</vt:lpstr>
      <vt:lpstr>Prezentace aplikace PowerPoint</vt:lpstr>
      <vt:lpstr>Současnost</vt:lpstr>
      <vt:lpstr>Prezentace aplikace PowerPoint</vt:lpstr>
      <vt:lpstr>Prezentace aplikace PowerPoint</vt:lpstr>
      <vt:lpstr>Prezentace aplikace PowerPoint</vt:lpstr>
      <vt:lpstr>Realizace programu herní specializace </vt:lpstr>
      <vt:lpstr>Oblasti činnosti  herní specializace</vt:lpstr>
      <vt:lpstr>Prezentace aplikace PowerPoint</vt:lpstr>
      <vt:lpstr>Součásti školy</vt:lpstr>
      <vt:lpstr>Prezentace aplikace PowerPoint</vt:lpstr>
      <vt:lpstr>VÝuka</vt:lpstr>
      <vt:lpstr>PROJEKTOVÉ VYUČOVÁNÍ</vt:lpstr>
      <vt:lpstr>Prezentace aplikace PowerPoint</vt:lpstr>
      <vt:lpstr>ČINNOSTI V MATEŘSKÉ ŠKOLE</vt:lpstr>
      <vt:lpstr>Tvoříme</vt:lpstr>
      <vt:lpstr>Prezentace aplikace PowerPoint</vt:lpstr>
      <vt:lpstr>Zpíváme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Také mikuláš přichází pravidelně každým rokem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Škola při zdravotnickém zařízení Pardubice</dc:title>
  <dc:creator>Sylvinka</dc:creator>
  <cp:lastModifiedBy>spravce</cp:lastModifiedBy>
  <cp:revision>119</cp:revision>
  <dcterms:created xsi:type="dcterms:W3CDTF">2012-10-13T20:33:07Z</dcterms:created>
  <dcterms:modified xsi:type="dcterms:W3CDTF">2022-09-22T11:23:45Z</dcterms:modified>
</cp:coreProperties>
</file>